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2.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_rels/notesSlide3.xml.rels" ContentType="application/vnd.openxmlformats-package.relationships+xml"/>
  <Override PartName="/ppt/notesSlides/_rels/notesSlide15.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47.xml.rels" ContentType="application/vnd.openxmlformats-package.relationships+xml"/>
  <Override PartName="/ppt/notesSlides/_rels/notesSlide4.xml.rels" ContentType="application/vnd.openxmlformats-package.relationships+xml"/>
  <Override PartName="/ppt/notesSlides/_rels/notesSlide48.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40.xml.rels" ContentType="application/vnd.openxmlformats-package.relationships+xml"/>
  <Override PartName="/ppt/notesSlides/_rels/notesSlide42.xml.rels" ContentType="application/vnd.openxmlformats-package.relationships+xml"/>
  <Override PartName="/ppt/notesSlides/_rels/notesSlide44.xml.rels" ContentType="application/vnd.openxmlformats-package.relationships+xml"/>
  <Override PartName="/ppt/notesSlides/_rels/notesSlide45.xml.rels" ContentType="application/vnd.openxmlformats-package.relationships+xml"/>
  <Override PartName="/ppt/notesSlides/_rels/notesSlide49.xml.rels" ContentType="application/vnd.openxmlformats-package.relationships+xml"/>
  <Override PartName="/ppt/notesSlides/_rels/notesSlide50.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media/image1.png" ContentType="image/png"/>
  <Override PartName="/ppt/media/image7.jpeg" ContentType="image/jpeg"/>
  <Override PartName="/ppt/media/image2.jpeg" ContentType="image/jpeg"/>
  <Override PartName="/ppt/media/image3.png" ContentType="image/png"/>
  <Override PartName="/ppt/media/image4.jpeg" ContentType="image/jpeg"/>
  <Override PartName="/ppt/media/image11.png" ContentType="image/png"/>
  <Override PartName="/ppt/media/image5.jpeg" ContentType="image/jpeg"/>
  <Override PartName="/ppt/media/image6.jpeg" ContentType="image/jpeg"/>
  <Override PartName="/ppt/media/image21.png" ContentType="image/png"/>
  <Override PartName="/ppt/media/image8.jpeg" ContentType="image/jpeg"/>
  <Override PartName="/ppt/media/image9.png" ContentType="image/png"/>
  <Override PartName="/ppt/media/image10.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jpeg" ContentType="image/jpeg"/>
  <Override PartName="/ppt/media/image28.png" ContentType="image/png"/>
  <Override PartName="/ppt/media/image29.png" ContentType="image/png"/>
  <Override PartName="/ppt/media/image30.png" ContentType="image/png"/>
  <Override PartName="/ppt/media/image31.jpeg" ContentType="image/jpeg"/>
  <Override PartName="/ppt/media/image32.jpeg" ContentType="image/jpeg"/>
  <Override PartName="/ppt/media/image33.jpeg" ContentType="image/jpeg"/>
  <Override PartName="/ppt/media/image34.jpeg" ContentType="image/jpe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2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25"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26" name="PlaceHolder 4"/>
          <p:cNvSpPr>
            <a:spLocks noGrp="1"/>
          </p:cNvSpPr>
          <p:nvPr>
            <p:ph type="dt" idx="10"/>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27" name="PlaceHolder 5"/>
          <p:cNvSpPr>
            <a:spLocks noGrp="1"/>
          </p:cNvSpPr>
          <p:nvPr>
            <p:ph type="ftr" idx="11"/>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28" name="PlaceHolder 6"/>
          <p:cNvSpPr>
            <a:spLocks noGrp="1"/>
          </p:cNvSpPr>
          <p:nvPr>
            <p:ph type="sldNum" idx="12"/>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D93DBDF2-CE59-4C0D-89A2-593AABF16BC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533520" y="764280"/>
            <a:ext cx="6702840" cy="3769560"/>
          </a:xfrm>
          <a:prstGeom prst="rect">
            <a:avLst/>
          </a:prstGeom>
          <a:ln w="0">
            <a:noFill/>
          </a:ln>
        </p:spPr>
      </p:sp>
      <p:sp>
        <p:nvSpPr>
          <p:cNvPr id="285" name="PlaceHolder 2"/>
          <p:cNvSpPr>
            <a:spLocks noGrp="1"/>
          </p:cNvSpPr>
          <p:nvPr>
            <p:ph type="body"/>
          </p:nvPr>
        </p:nvSpPr>
        <p:spPr>
          <a:xfrm>
            <a:off x="777240" y="4777560"/>
            <a:ext cx="6215760" cy="7081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-had a physical resurrection body</a:t>
            </a:r>
            <a:endParaRPr b="0" lang="en-US" sz="2000" spc="-1" strike="noStrike">
              <a:latin typeface="Arial"/>
            </a:endParaRPr>
          </a:p>
          <a:p>
            <a:pPr marL="216000" indent="-216000">
              <a:lnSpc>
                <a:spcPct val="100000"/>
              </a:lnSpc>
              <a:buNone/>
              <a:tabLst>
                <a:tab algn="l" pos="0"/>
              </a:tabLst>
            </a:pPr>
            <a:r>
              <a:rPr b="0" lang="en-US" sz="2000" spc="-1" strike="noStrike">
                <a:latin typeface="Arial"/>
              </a:rPr>
              <a:t>-appeared to Peter and the others after the resurrection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-encouraged the disciples to touch Him after the resurrection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-ate with the disciples after the resurrection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-disciples convinced by the resurrection appearances</a:t>
            </a:r>
            <a:endParaRPr b="0" lang="en-US" sz="2000" spc="-1" strike="noStrike">
              <a:latin typeface="Arial"/>
            </a:endParaRPr>
          </a:p>
          <a:p>
            <a:pPr marL="216000" indent="-216000">
              <a:lnSpc>
                <a:spcPct val="100000"/>
              </a:lnSpc>
              <a:buNone/>
              <a:tabLst>
                <a:tab algn="l" pos="0"/>
              </a:tabLst>
            </a:pPr>
            <a:r>
              <a:rPr b="0" lang="en-US" sz="2000" spc="-1" strike="noStrike">
                <a:latin typeface="Arial"/>
              </a:rPr>
              <a:t>-disciples fearless after seeing the risen Christ</a:t>
            </a:r>
            <a:endParaRPr b="0" lang="en-US" sz="2000" spc="-1" strike="noStrike">
              <a:latin typeface="Arial"/>
            </a:endParaRPr>
          </a:p>
          <a:p>
            <a:pPr marL="216000" indent="-216000">
              <a:lnSpc>
                <a:spcPct val="100000"/>
              </a:lnSpc>
              <a:buNone/>
              <a:tabLst>
                <a:tab algn="l" pos="0"/>
              </a:tabLst>
            </a:pPr>
            <a:r>
              <a:rPr b="0" lang="en-US" sz="2000" spc="-1" strike="noStrike">
                <a:latin typeface="Arial"/>
              </a:rPr>
              <a:t>Jesus returned to God the Father</a:t>
            </a:r>
            <a:endParaRPr b="0" lang="en-US" sz="2000" spc="-1" strike="noStrike">
              <a:latin typeface="Arial"/>
            </a:endParaRPr>
          </a:p>
          <a:p>
            <a:pPr marL="216000" indent="-216000">
              <a:lnSpc>
                <a:spcPct val="100000"/>
              </a:lnSpc>
              <a:buNone/>
              <a:tabLst>
                <a:tab algn="l" pos="0"/>
              </a:tabLst>
            </a:pPr>
            <a:r>
              <a:rPr b="0" lang="en-US" sz="2000" spc="-1" strike="noStrike">
                <a:latin typeface="Arial"/>
              </a:rPr>
              <a:t>-Jesus now lives in us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live forever as a result of our faith in Christ</a:t>
            </a:r>
            <a:endParaRPr b="0" lang="en-US" sz="2000" spc="-1" strike="noStrike">
              <a:latin typeface="Arial"/>
            </a:endParaRPr>
          </a:p>
          <a:p>
            <a:pPr marL="216000" indent="-216000">
              <a:lnSpc>
                <a:spcPct val="100000"/>
              </a:lnSpc>
              <a:buNone/>
              <a:tabLst>
                <a:tab algn="l" pos="0"/>
              </a:tabLst>
            </a:pPr>
            <a:r>
              <a:rPr b="0" lang="en-US" sz="2000" spc="-1" strike="noStrike">
                <a:latin typeface="Arial"/>
              </a:rPr>
              <a:t>-He has the power to transform us</a:t>
            </a:r>
            <a:endParaRPr b="0" lang="en-US" sz="2000" spc="-1" strike="noStrike">
              <a:latin typeface="Arial"/>
            </a:endParaRPr>
          </a:p>
          <a:p>
            <a:pPr marL="216000" indent="-216000">
              <a:lnSpc>
                <a:spcPct val="100000"/>
              </a:lnSpc>
              <a:buNone/>
              <a:tabLst>
                <a:tab algn="l" pos="0"/>
              </a:tabLst>
            </a:pPr>
            <a:r>
              <a:rPr b="0" lang="en-US" sz="2000" spc="-1" strike="noStrike">
                <a:latin typeface="Arial"/>
              </a:rPr>
              <a:t>-Jesus is the manifestation of God the Father</a:t>
            </a:r>
            <a:endParaRPr b="0" lang="en-US" sz="2000" spc="-1" strike="noStrike">
              <a:latin typeface="Arial"/>
            </a:endParaRPr>
          </a:p>
          <a:p>
            <a:pPr marL="216000" indent="-216000">
              <a:lnSpc>
                <a:spcPct val="100000"/>
              </a:lnSpc>
              <a:buNone/>
              <a:tabLst>
                <a:tab algn="l" pos="0"/>
              </a:tabLst>
            </a:pPr>
            <a:r>
              <a:rPr b="0" lang="en-US" sz="2000" spc="-1" strike="noStrike">
                <a:latin typeface="Arial"/>
              </a:rPr>
              <a:t>-He is united to God the Father</a:t>
            </a:r>
            <a:endParaRPr b="0" lang="en-US" sz="2000" spc="-1" strike="noStrike">
              <a:latin typeface="Arial"/>
            </a:endParaRPr>
          </a:p>
          <a:p>
            <a:pPr marL="216000" indent="-216000">
              <a:lnSpc>
                <a:spcPct val="100000"/>
              </a:lnSpc>
              <a:buNone/>
              <a:tabLst>
                <a:tab algn="l" pos="0"/>
              </a:tabLst>
            </a:pPr>
            <a:r>
              <a:rPr b="0" lang="en-US" sz="2000" spc="-1" strike="noStrike">
                <a:latin typeface="Arial"/>
              </a:rPr>
              <a:t>-He is our only Master and the Son of God</a:t>
            </a:r>
            <a:endParaRPr b="0" lang="en-US" sz="2000" spc="-1" strike="noStrike">
              <a:latin typeface="Arial"/>
            </a:endParaRPr>
          </a:p>
          <a:p>
            <a:pPr marL="216000" indent="-216000">
              <a:lnSpc>
                <a:spcPct val="100000"/>
              </a:lnSpc>
              <a:buNone/>
              <a:tabLst>
                <a:tab algn="l" pos="0"/>
              </a:tabLst>
            </a:pPr>
            <a:r>
              <a:rPr b="0" lang="en-US" sz="2000" spc="-1" strike="noStrike">
                <a:latin typeface="Arial"/>
              </a:rPr>
              <a:t>-He is the “Door”, the “Bread of Life,” and the “Eternal Word”</a:t>
            </a:r>
            <a:endParaRPr b="0" lang="en-US" sz="2000" spc="-1" strike="noStrike">
              <a:latin typeface="Arial"/>
            </a:endParaRPr>
          </a:p>
          <a:p>
            <a:pPr marL="216000" indent="-216000">
              <a:lnSpc>
                <a:spcPct val="100000"/>
              </a:lnSpc>
              <a:buNone/>
              <a:tabLst>
                <a:tab algn="l" pos="0"/>
              </a:tabLst>
            </a:pPr>
            <a:r>
              <a:rPr b="0" lang="en-US" sz="2000" spc="-1" strike="noStrike">
                <a:latin typeface="Arial"/>
              </a:rPr>
              <a:t>-He is our High Priest, “Lord”, “God”, “Our Savior”, and the way to “true life”.</a:t>
            </a:r>
            <a:br/>
            <a:r>
              <a:rPr b="0" lang="en-US" sz="2000" spc="-1" strike="noStrike">
                <a:latin typeface="Arial"/>
              </a:rPr>
              <a:t>-His sacrifice glorifies us.</a:t>
            </a:r>
            <a:br/>
            <a:r>
              <a:rPr b="0" lang="en-US" sz="2000" spc="-1" strike="noStrike">
                <a:latin typeface="Arial"/>
              </a:rPr>
              <a:t>-Faith in Christ’s work on the cross saves us.</a:t>
            </a:r>
            <a:br/>
            <a:r>
              <a:rPr b="0" lang="en-US" sz="2000" spc="-1" strike="noStrike">
                <a:latin typeface="Arial"/>
              </a:rPr>
              <a:t>-this salvation and forgiveness are gifts of grace from God</a:t>
            </a:r>
            <a:br/>
            <a:r>
              <a:rPr b="0" lang="en-US" sz="2000" spc="-1" strike="noStrike">
                <a:latin typeface="Arial"/>
              </a:rPr>
              <a:t>-Jesus loves the church. We (as the church) celebrate the Lord’s Supper in Jesus’ honor.</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533520" y="764280"/>
            <a:ext cx="6702840" cy="3769560"/>
          </a:xfrm>
          <a:prstGeom prst="rect">
            <a:avLst/>
          </a:prstGeom>
          <a:ln w="0">
            <a:noFill/>
          </a:ln>
        </p:spPr>
      </p:sp>
      <p:sp>
        <p:nvSpPr>
          <p:cNvPr id="287"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apostle John no doubt had more than 2 students, so we go off of what writings survived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-We also learn from Irenaeus that </a:t>
            </a:r>
            <a:r>
              <a:rPr b="0" lang="en-US" sz="2000" spc="-1" strike="noStrike">
                <a:solidFill>
                  <a:srgbClr val="f10d0c"/>
                </a:solidFill>
                <a:latin typeface="Arial"/>
              </a:rPr>
              <a:t>John</a:t>
            </a:r>
            <a:r>
              <a:rPr b="0" lang="en-US" sz="2000" spc="-1" strike="noStrike">
                <a:latin typeface="Arial"/>
              </a:rPr>
              <a:t> and </a:t>
            </a:r>
            <a:r>
              <a:rPr b="0" lang="en-US" sz="2000" spc="-1" strike="noStrike">
                <a:solidFill>
                  <a:srgbClr val="2a6099"/>
                </a:solidFill>
                <a:latin typeface="Arial"/>
              </a:rPr>
              <a:t>Polycarp</a:t>
            </a:r>
            <a:r>
              <a:rPr b="0" lang="en-US" sz="2000" spc="-1" strike="noStrike">
                <a:latin typeface="Arial"/>
              </a:rPr>
              <a:t> knew and talked with one another</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US" sz="2000" spc="-1" strike="noStrike">
                <a:solidFill>
                  <a:srgbClr val="2a6099"/>
                </a:solidFill>
                <a:latin typeface="Arial"/>
              </a:rPr>
              <a:t>Polycarp</a:t>
            </a:r>
            <a:r>
              <a:rPr b="0" lang="en-US" sz="2000" spc="-1" strike="noStrike">
                <a:latin typeface="Arial"/>
              </a:rPr>
              <a:t> eventually becomes bishop of Syrnrna, in modern day Turkey</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533520" y="764280"/>
            <a:ext cx="6702840" cy="3769560"/>
          </a:xfrm>
          <a:prstGeom prst="rect">
            <a:avLst/>
          </a:prstGeom>
          <a:ln w="0">
            <a:noFill/>
          </a:ln>
        </p:spPr>
      </p:sp>
      <p:sp>
        <p:nvSpPr>
          <p:cNvPr id="289"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US" sz="2000" spc="-1" strike="noStrike">
                <a:latin typeface="Arial"/>
              </a:rPr>
              <a:t>3.)including Matthew, Mark, Luke, John, Acts, Romans, 1+2 Cor, Galatians, Ephesians, Philippians, Colossians, 1+2 thessalonians, 1+2 Timothy, Titus, 1 Peter…</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US" sz="2000" spc="-1" strike="noStrike">
                <a:latin typeface="Arial"/>
              </a:rPr>
              <a:t>Lugdunum in Gaul</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533520" y="764280"/>
            <a:ext cx="6702840" cy="3769560"/>
          </a:xfrm>
          <a:prstGeom prst="rect">
            <a:avLst/>
          </a:prstGeom>
          <a:ln w="0">
            <a:noFill/>
          </a:ln>
        </p:spPr>
      </p:sp>
      <p:sp>
        <p:nvSpPr>
          <p:cNvPr id="291"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-persecuted under Emperor Maximus Thrax and exiled to Sardina, where he most likely died in the mines</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533520" y="764280"/>
            <a:ext cx="6702840" cy="3769560"/>
          </a:xfrm>
          <a:prstGeom prst="rect">
            <a:avLst/>
          </a:prstGeom>
          <a:ln w="0">
            <a:noFill/>
          </a:ln>
        </p:spPr>
      </p:sp>
      <p:sp>
        <p:nvSpPr>
          <p:cNvPr id="293"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533520" y="764280"/>
            <a:ext cx="6702840" cy="3769560"/>
          </a:xfrm>
          <a:prstGeom prst="rect">
            <a:avLst/>
          </a:prstGeom>
          <a:ln w="0">
            <a:noFill/>
          </a:ln>
        </p:spPr>
      </p:sp>
      <p:sp>
        <p:nvSpPr>
          <p:cNvPr id="295"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have two other chains of custody to follow which cover a broader time period</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533520" y="764280"/>
            <a:ext cx="6702840" cy="3769560"/>
          </a:xfrm>
          <a:prstGeom prst="rect">
            <a:avLst/>
          </a:prstGeom>
          <a:ln w="0">
            <a:noFill/>
          </a:ln>
        </p:spPr>
      </p:sp>
      <p:sp>
        <p:nvSpPr>
          <p:cNvPr id="297"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-Irenaeus named Linus as one of Paul’s coworkers</a:t>
            </a:r>
            <a:endParaRPr b="0" lang="en-US" sz="2000" spc="-1" strike="noStrike">
              <a:latin typeface="Arial"/>
            </a:endParaRPr>
          </a:p>
          <a:p>
            <a:pPr marL="216000" indent="-216000">
              <a:lnSpc>
                <a:spcPct val="100000"/>
              </a:lnSpc>
              <a:buNone/>
              <a:tabLst>
                <a:tab algn="l" pos="0"/>
              </a:tabLst>
            </a:pPr>
            <a:r>
              <a:rPr b="0" lang="en-US" sz="2000" spc="-1" strike="noStrike">
                <a:latin typeface="Arial"/>
              </a:rPr>
              <a:t>-In 2</a:t>
            </a:r>
            <a:r>
              <a:rPr b="0" lang="en-US" sz="2000" spc="-1" strike="noStrike" baseline="33000">
                <a:latin typeface="Arial"/>
              </a:rPr>
              <a:t>nd</a:t>
            </a:r>
            <a:r>
              <a:rPr b="0" lang="en-US" sz="2000" spc="-1" strike="noStrike">
                <a:latin typeface="Arial"/>
              </a:rPr>
              <a:t> Timothy, Paul calls Linus a “fellow coworker in the gospel”</a:t>
            </a:r>
            <a:endParaRPr b="0" lang="en-US" sz="2000" spc="-1" strike="noStrike">
              <a:latin typeface="Arial"/>
            </a:endParaRPr>
          </a:p>
          <a:p>
            <a:pPr marL="216000" indent="-216000">
              <a:lnSpc>
                <a:spcPct val="100000"/>
              </a:lnSpc>
              <a:buNone/>
              <a:tabLst>
                <a:tab algn="l" pos="0"/>
              </a:tabLst>
            </a:pPr>
            <a:r>
              <a:rPr b="0" lang="en-US" sz="2000" spc="-1" strike="noStrike">
                <a:latin typeface="Arial"/>
                <a:ea typeface="Microsoft YaHei"/>
              </a:rPr>
              <a:t>-Paul also mentions Clement of Rome as a “coworker” in Phil 4:3</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ea typeface="Microsoft YaHei"/>
              </a:rPr>
              <a:t>------------------------------------------------------------------------</a:t>
            </a:r>
            <a:endParaRPr b="0" lang="en-US" sz="2000" spc="-1" strike="noStrike">
              <a:latin typeface="Arial"/>
            </a:endParaRPr>
          </a:p>
          <a:p>
            <a:pPr marL="216000" indent="-216000">
              <a:lnSpc>
                <a:spcPct val="100000"/>
              </a:lnSpc>
              <a:buNone/>
              <a:tabLst>
                <a:tab algn="l" pos="0"/>
              </a:tabLst>
            </a:pPr>
            <a:r>
              <a:rPr b="0" lang="en-US" sz="2000" spc="-1" strike="noStrike">
                <a:latin typeface="Arial"/>
                <a:ea typeface="Microsoft YaHei"/>
              </a:rPr>
              <a:t>1.) 1 Timothy 5:17-18, 1 Cor 11:23-35.</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ea typeface="Microsoft YaHei"/>
              </a:rPr>
              <a:t>-Paul names Linus in 2 Timothy 4:21 as a fellow coworker in the gospel, including Claudia</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533520" y="764280"/>
            <a:ext cx="6702840" cy="3769560"/>
          </a:xfrm>
          <a:prstGeom prst="rect">
            <a:avLst/>
          </a:prstGeom>
          <a:ln w="0">
            <a:noFill/>
          </a:ln>
        </p:spPr>
      </p:sp>
      <p:sp>
        <p:nvSpPr>
          <p:cNvPr id="299"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4.)NT books: Matthew, Mark, Luke, John, Revelation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5.)Justin Martyr mentions how the early bishops and popes recognized the importance of the eyewitness accounts of Jesus</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533520" y="764280"/>
            <a:ext cx="6702840" cy="3769560"/>
          </a:xfrm>
          <a:prstGeom prst="rect">
            <a:avLst/>
          </a:prstGeom>
          <a:ln w="0">
            <a:noFill/>
          </a:ln>
        </p:spPr>
      </p:sp>
      <p:sp>
        <p:nvSpPr>
          <p:cNvPr id="301"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His writings were </a:t>
            </a:r>
            <a:br/>
            <a:r>
              <a:rPr b="0" lang="en-US" sz="2000" spc="-1" strike="noStrike">
                <a:latin typeface="Arial"/>
              </a:rPr>
              <a:t>“Diatessaron” (a biblical paraphrase)</a:t>
            </a:r>
            <a:br/>
            <a:r>
              <a:rPr b="0" lang="en-US" sz="2000" spc="-1" strike="noStrike">
                <a:latin typeface="Arial"/>
              </a:rPr>
              <a:t>and </a:t>
            </a:r>
            <a:br/>
            <a:r>
              <a:rPr b="0" lang="en-US" sz="2000" spc="-1" strike="noStrike">
                <a:latin typeface="Arial"/>
              </a:rPr>
              <a:t>“harmony”(where he tried to put all the 4 main gospels into one document)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Tatian’s attempt to rewrite the gospels into what he wanted them to be were not successful.</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This is an example showing how we were able to sort out folks who tried to change the gospels</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533520" y="764280"/>
            <a:ext cx="6702840" cy="3769560"/>
          </a:xfrm>
          <a:prstGeom prst="rect">
            <a:avLst/>
          </a:prstGeom>
          <a:ln w="0">
            <a:noFill/>
          </a:ln>
        </p:spPr>
      </p:sp>
      <p:sp>
        <p:nvSpPr>
          <p:cNvPr id="303"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In chapter 5, we went through the evidence that supports the claim that Mark authored Peter’s eyewitness account in the gospel of Mark</a:t>
            </a:r>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533520" y="764280"/>
            <a:ext cx="6702840" cy="3769560"/>
          </a:xfrm>
          <a:prstGeom prst="rect">
            <a:avLst/>
          </a:prstGeom>
          <a:ln w="0">
            <a:noFill/>
          </a:ln>
        </p:spPr>
      </p:sp>
      <p:sp>
        <p:nvSpPr>
          <p:cNvPr id="305"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400" spc="-1" strike="noStrike">
                <a:latin typeface="Arial"/>
              </a:rPr>
              <a:t>They preserved the eyewitness accounts</a:t>
            </a:r>
            <a:endParaRPr b="0" lang="en-US" sz="2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533520" y="764280"/>
            <a:ext cx="6702840" cy="3769560"/>
          </a:xfrm>
          <a:prstGeom prst="rect">
            <a:avLst/>
          </a:prstGeom>
          <a:ln w="0">
            <a:noFill/>
          </a:ln>
        </p:spPr>
      </p:sp>
      <p:sp>
        <p:nvSpPr>
          <p:cNvPr id="273"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are going to demonstrate that it actually takes more faith to believe the bible is inaccurate</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533520" y="764280"/>
            <a:ext cx="6702840" cy="3769560"/>
          </a:xfrm>
          <a:prstGeom prst="rect">
            <a:avLst/>
          </a:prstGeom>
          <a:ln w="0">
            <a:noFill/>
          </a:ln>
        </p:spPr>
      </p:sp>
      <p:sp>
        <p:nvSpPr>
          <p:cNvPr id="307"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000" spc="-1" strike="noStrike">
                <a:latin typeface="Arial"/>
              </a:rPr>
              <a:t>Wrote 3 books addressing Christian morality and conduct. Quoted or alluded to all NT books except a few</a:t>
            </a:r>
            <a:endParaRPr b="0" lang="en-US" sz="2000" spc="-1" strike="noStrike">
              <a:latin typeface="Arial"/>
            </a:endParaRPr>
          </a:p>
          <a:p>
            <a:pPr>
              <a:lnSpc>
                <a:spcPct val="100000"/>
              </a:lnSpc>
              <a:buNone/>
            </a:pPr>
            <a:r>
              <a:rPr b="0" lang="en-US" sz="2000" spc="-1" strike="noStrike">
                <a:latin typeface="Arial"/>
              </a:rPr>
              <a:t>------------------------------------------------------------------------</a:t>
            </a:r>
            <a:endParaRPr b="0" lang="en-US" sz="2000" spc="-1" strike="noStrike">
              <a:latin typeface="Arial"/>
            </a:endParaRPr>
          </a:p>
          <a:p>
            <a:pPr>
              <a:lnSpc>
                <a:spcPct val="100000"/>
              </a:lnSpc>
              <a:buNone/>
            </a:pPr>
            <a:r>
              <a:rPr b="0" lang="en-US" sz="2000" spc="-1" strike="noStrike">
                <a:latin typeface="Arial"/>
              </a:rPr>
              <a:t>4.)NT books not referenced were Philemon, James, 2 Peter, 2 John, and 3 John</a:t>
            </a:r>
            <a:endParaRPr b="0" lang="en-US" sz="2000" spc="-1" strike="noStrike">
              <a:latin typeface="Arial"/>
            </a:endParaRPr>
          </a:p>
          <a:p>
            <a:pPr>
              <a:lnSpc>
                <a:spcPct val="100000"/>
              </a:lnSpc>
              <a:buNone/>
            </a:pP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Wrote “Protrepticus”, “Paedagogus”, and “Stromata”, addressing Christian morality and conduct. Quoted or alluded to all NT books except a few</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 </a:t>
            </a:r>
            <a:endParaRPr b="0" lang="en-US" sz="2000" spc="-1" strike="noStrike">
              <a:latin typeface="Arial"/>
            </a:endParaRPr>
          </a:p>
          <a:p>
            <a:pPr>
              <a:lnSpc>
                <a:spcPct val="100000"/>
              </a:lnSpc>
              <a:spcBef>
                <a:spcPts val="1417"/>
              </a:spcBef>
              <a:buNone/>
            </a:pPr>
            <a:r>
              <a:rPr b="0" lang="en-US" sz="2600" spc="-1" strike="noStrike">
                <a:latin typeface="Arial"/>
              </a:rPr>
              <a:t>Clement of Alexandria’s original name was Titus Flavius Clemens</a:t>
            </a:r>
            <a:endParaRPr b="0" lang="en-US" sz="26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533520" y="764280"/>
            <a:ext cx="6702840" cy="3769560"/>
          </a:xfrm>
          <a:prstGeom prst="rect">
            <a:avLst/>
          </a:prstGeom>
          <a:ln w="0">
            <a:noFill/>
          </a:ln>
        </p:spPr>
      </p:sp>
      <p:sp>
        <p:nvSpPr>
          <p:cNvPr id="309"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800" spc="-1" strike="noStrike">
                <a:latin typeface="Arial"/>
              </a:rPr>
              <a:t>Wrote commentaries for nearly every book of the Bible and quoted all NT books we have today</a:t>
            </a:r>
            <a:endParaRPr b="0" lang="en-US" sz="28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Did express hesitation about James, 2 Peter, 2 John, and 3 John, but included them in his list of reliable eyewitness documents</a:t>
            </a:r>
            <a:endParaRPr b="0" lang="en-US" sz="20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533520" y="764280"/>
            <a:ext cx="6702840" cy="3769560"/>
          </a:xfrm>
          <a:prstGeom prst="rect">
            <a:avLst/>
          </a:prstGeom>
          <a:ln w="0">
            <a:noFill/>
          </a:ln>
        </p:spPr>
      </p:sp>
      <p:sp>
        <p:nvSpPr>
          <p:cNvPr id="311"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000" spc="-1" strike="noStrike">
                <a:latin typeface="Arial"/>
              </a:rPr>
              <a:t>Pamphilus wrote “Apology for Origen” – accepted eyewitness accounts as legit as passed on by Origen</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533520" y="764280"/>
            <a:ext cx="6702840" cy="3769560"/>
          </a:xfrm>
          <a:prstGeom prst="rect">
            <a:avLst/>
          </a:prstGeom>
          <a:ln w="0">
            <a:noFill/>
          </a:ln>
        </p:spPr>
      </p:sp>
      <p:sp>
        <p:nvSpPr>
          <p:cNvPr id="313"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000" spc="-1" strike="noStrike">
                <a:latin typeface="Arial"/>
              </a:rPr>
              <a:t>Wrote “Church History”, of which much survived to this day.</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Identified 26 NT books as scripture</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 </a:t>
            </a:r>
            <a:endParaRPr b="0" lang="en-US" sz="2000" spc="-1" strike="noStrike">
              <a:latin typeface="Arial"/>
            </a:endParaRPr>
          </a:p>
          <a:p>
            <a:pPr>
              <a:lnSpc>
                <a:spcPct val="100000"/>
              </a:lnSpc>
              <a:buNone/>
            </a:pPr>
            <a:r>
              <a:rPr b="0" lang="en-US" sz="2000" spc="-1" strike="noStrike">
                <a:latin typeface="Arial"/>
              </a:rPr>
              <a:t>4.)less-strongly affirmed James, Jude, 2 Peter, 2 John, and 3 John</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533520" y="764280"/>
            <a:ext cx="6704640" cy="3771360"/>
          </a:xfrm>
          <a:prstGeom prst="rect">
            <a:avLst/>
          </a:prstGeom>
          <a:ln w="0">
            <a:noFill/>
          </a:ln>
        </p:spPr>
      </p:sp>
      <p:sp>
        <p:nvSpPr>
          <p:cNvPr id="31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Only about a 20 year gap between Eusebius and the council is not bad at all</a:t>
            </a:r>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533520" y="764280"/>
            <a:ext cx="6702840" cy="3769560"/>
          </a:xfrm>
          <a:prstGeom prst="rect">
            <a:avLst/>
          </a:prstGeom>
          <a:ln w="0">
            <a:noFill/>
          </a:ln>
        </p:spPr>
      </p:sp>
      <p:sp>
        <p:nvSpPr>
          <p:cNvPr id="317"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533520" y="764280"/>
            <a:ext cx="6704640" cy="3771360"/>
          </a:xfrm>
          <a:prstGeom prst="rect">
            <a:avLst/>
          </a:prstGeom>
          <a:ln w="0">
            <a:noFill/>
          </a:ln>
        </p:spPr>
      </p:sp>
      <p:sp>
        <p:nvSpPr>
          <p:cNvPr id="31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a:t>
            </a:r>
            <a:br/>
            <a:r>
              <a:rPr b="0" lang="en-US" sz="2000" spc="-1" strike="noStrike">
                <a:latin typeface="Arial"/>
              </a:rPr>
              <a:t>Pg 228 of “I Don’t Have Enough Faith to Be an Atheist” book</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533520" y="764280"/>
            <a:ext cx="6702840" cy="3769560"/>
          </a:xfrm>
          <a:prstGeom prst="rect">
            <a:avLst/>
          </a:prstGeom>
          <a:ln w="0">
            <a:noFill/>
          </a:ln>
        </p:spPr>
      </p:sp>
      <p:sp>
        <p:nvSpPr>
          <p:cNvPr id="275"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 other words, the claim is that any people or places we identify that are real in the bible are purely coincidental.</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533520" y="764280"/>
            <a:ext cx="6702840" cy="3769560"/>
          </a:xfrm>
          <a:prstGeom prst="rect">
            <a:avLst/>
          </a:prstGeom>
          <a:ln w="0">
            <a:noFill/>
          </a:ln>
        </p:spPr>
      </p:sp>
      <p:sp>
        <p:nvSpPr>
          <p:cNvPr id="321"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-execution took place under Pontinus Pilate and reign of Herod the Tetrarch</a:t>
            </a:r>
            <a:endParaRPr b="0" lang="en-US" sz="2000" spc="-1" strike="noStrike">
              <a:latin typeface="Arial"/>
            </a:endParaRPr>
          </a:p>
          <a:p>
            <a:pPr marL="216000" indent="-216000">
              <a:lnSpc>
                <a:spcPct val="100000"/>
              </a:lnSpc>
              <a:buNone/>
              <a:tabLst>
                <a:tab algn="l" pos="0"/>
              </a:tabLst>
            </a:pPr>
            <a:r>
              <a:rPr b="0" lang="en-US" sz="2000" spc="-1" strike="noStrike">
                <a:latin typeface="Arial"/>
              </a:rPr>
              <a:t>-Jesus death was payment for our sin debt</a:t>
            </a:r>
            <a:endParaRPr b="0" lang="en-US" sz="2000" spc="-1" strike="noStrike">
              <a:latin typeface="Arial"/>
            </a:endParaRPr>
          </a:p>
          <a:p>
            <a:pPr marL="216000" indent="-216000">
              <a:lnSpc>
                <a:spcPct val="100000"/>
              </a:lnSpc>
              <a:buNone/>
              <a:tabLst>
                <a:tab algn="l" pos="0"/>
              </a:tabLst>
            </a:pPr>
            <a:r>
              <a:rPr b="0" lang="en-US" sz="2000" spc="-1" strike="noStrike">
                <a:latin typeface="Arial"/>
              </a:rPr>
              <a:t>-Jesus proved divinity with resurrection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-Appeared to Peter, and other disciples</a:t>
            </a:r>
            <a:endParaRPr b="0" lang="en-US" sz="2000" spc="-1" strike="noStrike">
              <a:latin typeface="Arial"/>
            </a:endParaRPr>
          </a:p>
          <a:p>
            <a:pPr marL="216000" indent="-216000">
              <a:lnSpc>
                <a:spcPct val="100000"/>
              </a:lnSpc>
              <a:buNone/>
              <a:tabLst>
                <a:tab algn="l" pos="0"/>
              </a:tabLst>
            </a:pPr>
            <a:r>
              <a:rPr b="0" lang="en-US" sz="2000" spc="-1" strike="noStrike">
                <a:latin typeface="Arial"/>
              </a:rPr>
              <a:t>-Jesus is the “door”, “Bread of Life”, “Eternal Word”, “Master”, “savior”, “Master”, “Guardian”, “Helper”, “Refuge”, “Lord”</a:t>
            </a:r>
            <a:endParaRPr b="0" lang="en-US" sz="2000" spc="-1" strike="noStrike">
              <a:latin typeface="Arial"/>
            </a:endParaRPr>
          </a:p>
          <a:p>
            <a:pPr marL="216000" indent="-216000">
              <a:lnSpc>
                <a:spcPct val="100000"/>
              </a:lnSpc>
              <a:buNone/>
              <a:tabLst>
                <a:tab algn="l" pos="0"/>
              </a:tabLst>
            </a:pPr>
            <a:r>
              <a:rPr b="0" lang="en-US" sz="2000" spc="-1" strike="noStrike">
                <a:latin typeface="Arial"/>
              </a:rPr>
              <a:t>-Jesus possesses eternal glory and majesty</a:t>
            </a:r>
            <a:endParaRPr b="0" lang="en-US" sz="2000" spc="-1" strike="noStrike">
              <a:latin typeface="Arial"/>
            </a:endParaRPr>
          </a:p>
          <a:p>
            <a:pPr marL="216000" indent="-216000">
              <a:lnSpc>
                <a:spcPct val="100000"/>
              </a:lnSpc>
              <a:buNone/>
              <a:tabLst>
                <a:tab algn="l" pos="0"/>
              </a:tabLst>
            </a:pPr>
            <a:r>
              <a:rPr b="0" lang="en-US" sz="2000" spc="-1" strike="noStrike">
                <a:latin typeface="Arial"/>
              </a:rPr>
              <a:t>-all creation belongs to Him and is subject to Him</a:t>
            </a:r>
            <a:endParaRPr b="0" lang="en-US" sz="2000" spc="-1" strike="noStrike">
              <a:latin typeface="Arial"/>
            </a:endParaRPr>
          </a:p>
          <a:p>
            <a:pPr marL="216000" indent="-216000">
              <a:lnSpc>
                <a:spcPct val="100000"/>
              </a:lnSpc>
              <a:buNone/>
              <a:tabLst>
                <a:tab algn="l" pos="0"/>
              </a:tabLst>
            </a:pPr>
            <a:r>
              <a:rPr b="0" lang="en-US" sz="2000" spc="-1" strike="noStrike">
                <a:latin typeface="Arial"/>
              </a:rPr>
              <a:t>-Jesus will judge the living and the dead</a:t>
            </a:r>
            <a:endParaRPr b="0" lang="en-US" sz="2000" spc="-1" strike="noStrike">
              <a:latin typeface="Arial"/>
            </a:endParaRPr>
          </a:p>
          <a:p>
            <a:pPr marL="216000" indent="-216000">
              <a:lnSpc>
                <a:spcPct val="100000"/>
              </a:lnSpc>
              <a:buNone/>
              <a:tabLst>
                <a:tab algn="l" pos="0"/>
              </a:tabLst>
            </a:pPr>
            <a:r>
              <a:rPr b="0" lang="en-US" sz="2000" spc="-1" strike="noStrike">
                <a:latin typeface="Arial"/>
              </a:rPr>
              <a:t>-Jesus is God</a:t>
            </a:r>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533520" y="764280"/>
            <a:ext cx="6702840" cy="3769560"/>
          </a:xfrm>
          <a:prstGeom prst="rect">
            <a:avLst/>
          </a:prstGeom>
          <a:ln w="0">
            <a:noFill/>
          </a:ln>
        </p:spPr>
      </p:sp>
      <p:sp>
        <p:nvSpPr>
          <p:cNvPr id="323"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2.)Paul described Luke’s gospel as Scripture (1 Tim. 5:17–18), and Peter also described Paul’s letters as Scripture (2 Pet. 3:15–16).</a:t>
            </a:r>
            <a:endParaRPr b="0" lang="en-US" sz="2000" spc="-1" strike="noStrike">
              <a:latin typeface="Arial"/>
            </a:endParaRPr>
          </a:p>
          <a:p>
            <a:pPr marL="216000" indent="-216000">
              <a:lnSpc>
                <a:spcPct val="100000"/>
              </a:lnSpc>
              <a:buNone/>
              <a:tabLst>
                <a:tab algn="l" pos="0"/>
              </a:tabLst>
            </a:pPr>
            <a:r>
              <a:rPr b="0" lang="en-US" sz="2000" spc="-1" strike="noStrike">
                <a:latin typeface="Arial"/>
              </a:rPr>
              <a:t>4.)Moses told the document keepers to keep a copy of the Book of the Law and put it next to the ark of the covenant</a:t>
            </a:r>
            <a:endParaRPr b="0" lang="en-US" sz="2000" spc="-1" strike="noStrike">
              <a:latin typeface="Arial"/>
            </a:endParaRPr>
          </a:p>
          <a:p>
            <a:pPr marL="216000" indent="-216000">
              <a:lnSpc>
                <a:spcPct val="100000"/>
              </a:lnSpc>
              <a:buNone/>
              <a:tabLst>
                <a:tab algn="l" pos="0"/>
              </a:tabLst>
            </a:pPr>
            <a:r>
              <a:rPr b="0" lang="en-US" sz="2000" spc="-1" strike="noStrike">
                <a:latin typeface="Arial"/>
              </a:rPr>
              <a:t>5.)dead sea scrolls had a complete copy of Isaiah, and much of the old testament. The 5% of differences in the scripture we have today are attributed to small differences such as “favor” vs. “favour”</a:t>
            </a:r>
            <a:endParaRPr b="0" lang="en-US" sz="2000" spc="-1" strike="noStrike">
              <a:latin typeface="Arial"/>
            </a:endParaRPr>
          </a:p>
          <a:p>
            <a:pPr marL="216000" indent="-216000">
              <a:lnSpc>
                <a:spcPct val="100000"/>
              </a:lnSpc>
              <a:buNone/>
              <a:tabLst>
                <a:tab algn="l" pos="0"/>
              </a:tabLst>
            </a:pPr>
            <a:r>
              <a:rPr b="0" lang="en-US" sz="2000" spc="-1" strike="noStrike">
                <a:latin typeface="Arial"/>
              </a:rPr>
              <a:t>-If converted Jews had a tradition of meticulous scripture copying that was passed on, that is a reasonable method for how scripture was preserved over time.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533520" y="764280"/>
            <a:ext cx="6702840" cy="3769560"/>
          </a:xfrm>
          <a:prstGeom prst="rect">
            <a:avLst/>
          </a:prstGeom>
          <a:ln w="0">
            <a:noFill/>
          </a:ln>
        </p:spPr>
      </p:sp>
      <p:sp>
        <p:nvSpPr>
          <p:cNvPr id="325"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3.)Textual Criticism – is a process that allows us to identify late additions because we have so many other copies to compare to, allowing us to construct the original message with a high degree of confidence.</a:t>
            </a:r>
            <a:endParaRPr b="0" lang="en-US"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456120" y="1117800"/>
            <a:ext cx="6645240" cy="3737160"/>
          </a:xfrm>
          <a:prstGeom prst="rect">
            <a:avLst/>
          </a:prstGeom>
          <a:ln w="0">
            <a:noFill/>
          </a:ln>
        </p:spPr>
      </p:sp>
      <p:sp>
        <p:nvSpPr>
          <p:cNvPr id="327" name="PlaceHolder 2"/>
          <p:cNvSpPr>
            <a:spLocks noGrp="1"/>
          </p:cNvSpPr>
          <p:nvPr>
            <p:ph type="body"/>
          </p:nvPr>
        </p:nvSpPr>
        <p:spPr>
          <a:xfrm>
            <a:off x="1044000" y="5096520"/>
            <a:ext cx="5469840" cy="4485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the Time Gap::</a:t>
            </a:r>
            <a:br/>
            <a:r>
              <a:rPr b="0" lang="en-US" sz="2000" spc="-1" strike="noStrike">
                <a:latin typeface="Arial"/>
              </a:rPr>
              <a:t>The closest manuscript found to the time of Christ was only 25 years from when Christ ascended.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br/>
            <a:r>
              <a:rPr b="0" lang="en-US" sz="2000" spc="-1" strike="noStrike">
                <a:latin typeface="Arial"/>
              </a:rPr>
              <a:t>Pg 226 of “I Don’t Have Enough Faith to Be an Atheist” book</a:t>
            </a:r>
            <a:endParaRPr b="0" lang="en-US"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533520" y="764280"/>
            <a:ext cx="6702840" cy="3769560"/>
          </a:xfrm>
          <a:prstGeom prst="rect">
            <a:avLst/>
          </a:prstGeom>
          <a:ln w="0">
            <a:noFill/>
          </a:ln>
        </p:spPr>
      </p:sp>
      <p:sp>
        <p:nvSpPr>
          <p:cNvPr id="329"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What we learn from the apostles’ students is the same thing the apostles taught, meaning that if we didn’t have the bible today, we would still know the truth about Jesus</a:t>
            </a:r>
            <a:endParaRPr b="0" lang="en-US" sz="2640" spc="-1" strike="noStrike">
              <a:latin typeface="Arial"/>
            </a:endParaRPr>
          </a:p>
          <a:p>
            <a:pPr marL="216000" indent="-216000">
              <a:lnSpc>
                <a:spcPct val="100000"/>
              </a:lnSpc>
              <a:buNone/>
              <a:tabLst>
                <a:tab algn="l" pos="0"/>
              </a:tabLst>
            </a:pPr>
            <a:endParaRPr b="0" lang="en-US" sz="2640" spc="-1" strike="noStrike">
              <a:latin typeface="Arial"/>
            </a:endParaRPr>
          </a:p>
          <a:p>
            <a:pPr marL="216000" indent="-216000">
              <a:lnSpc>
                <a:spcPct val="100000"/>
              </a:lnSpc>
              <a:buNone/>
              <a:tabLst>
                <a:tab algn="l" pos="0"/>
              </a:tabLst>
            </a:pPr>
            <a:endParaRPr b="0" lang="en-US" sz="264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533520" y="764280"/>
            <a:ext cx="6702840" cy="3769560"/>
          </a:xfrm>
          <a:prstGeom prst="rect">
            <a:avLst/>
          </a:prstGeom>
          <a:ln w="0">
            <a:noFill/>
          </a:ln>
        </p:spPr>
      </p:sp>
      <p:sp>
        <p:nvSpPr>
          <p:cNvPr id="331"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We followed the evidence for the most reasonable conclusion.</a:t>
            </a:r>
            <a:endParaRPr b="0" lang="en-US" sz="2640" spc="-1" strike="noStrike">
              <a:latin typeface="Arial"/>
            </a:endParaRPr>
          </a:p>
          <a:p>
            <a:pPr marL="216000" indent="-216000">
              <a:lnSpc>
                <a:spcPct val="100000"/>
              </a:lnSpc>
              <a:buNone/>
              <a:tabLst>
                <a:tab algn="l" pos="0"/>
              </a:tabLst>
            </a:pPr>
            <a:r>
              <a:rPr b="0" lang="en-US" sz="2640" spc="-1" strike="noStrike">
                <a:latin typeface="Arial"/>
              </a:rPr>
              <a:t>Not merely what was possible</a:t>
            </a:r>
            <a:endParaRPr b="0" lang="en-US" sz="2640" spc="-1" strike="noStrike">
              <a:latin typeface="Arial"/>
            </a:endParaRPr>
          </a:p>
          <a:p>
            <a:pPr marL="216000" indent="-216000">
              <a:lnSpc>
                <a:spcPct val="100000"/>
              </a:lnSpc>
              <a:buNone/>
              <a:tabLst>
                <a:tab algn="l" pos="0"/>
              </a:tabLst>
            </a:pPr>
            <a:r>
              <a:rPr b="0" lang="en-US" sz="2640" spc="-1" strike="noStrike">
                <a:latin typeface="Arial"/>
              </a:rPr>
              <a:t>-We saw that the gospel writers were both present and corroborated.</a:t>
            </a:r>
            <a:endParaRPr b="0" lang="en-US" sz="2640" spc="-1" strike="noStrike">
              <a:latin typeface="Arial"/>
            </a:endParaRPr>
          </a:p>
          <a:p>
            <a:pPr marL="216000" indent="-216000">
              <a:lnSpc>
                <a:spcPct val="100000"/>
              </a:lnSpc>
              <a:buNone/>
              <a:tabLst>
                <a:tab algn="l" pos="0"/>
              </a:tabLst>
            </a:pPr>
            <a:r>
              <a:rPr b="0" lang="en-US" sz="2640" spc="-1" strike="noStrike">
                <a:latin typeface="Arial"/>
              </a:rPr>
              <a:t>-Studying the chain of custody and looking at the manner of preservation over time, we can draw the reasonable conclusion that the gospels accounts are accurate</a:t>
            </a:r>
            <a:endParaRPr b="0" lang="en-US" sz="264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533520" y="764280"/>
            <a:ext cx="6702840" cy="3769560"/>
          </a:xfrm>
          <a:prstGeom prst="rect">
            <a:avLst/>
          </a:prstGeom>
          <a:ln w="0">
            <a:noFill/>
          </a:ln>
        </p:spPr>
      </p:sp>
      <p:sp>
        <p:nvSpPr>
          <p:cNvPr id="333"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1.)We’ll cover that in the next chapter</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533520" y="764280"/>
            <a:ext cx="6702840" cy="3769560"/>
          </a:xfrm>
          <a:prstGeom prst="rect">
            <a:avLst/>
          </a:prstGeom>
          <a:ln w="0">
            <a:noFill/>
          </a:ln>
        </p:spPr>
      </p:sp>
      <p:sp>
        <p:nvSpPr>
          <p:cNvPr id="277"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-The accuracy of the bible can be likened to a blurry picture of a button at a crime scene.</a:t>
            </a:r>
            <a:endParaRPr b="0" lang="en-US" sz="2640" spc="-1" strike="noStrike">
              <a:latin typeface="Arial"/>
            </a:endParaRPr>
          </a:p>
          <a:p>
            <a:pPr marL="216000" indent="-216000">
              <a:lnSpc>
                <a:spcPct val="100000"/>
              </a:lnSpc>
              <a:buNone/>
              <a:tabLst>
                <a:tab algn="l" pos="0"/>
              </a:tabLst>
            </a:pPr>
            <a:r>
              <a:rPr b="0" lang="en-US" sz="2640" spc="-1" strike="noStrike">
                <a:latin typeface="Arial"/>
              </a:rPr>
              <a:t>-The button is too fuzzy for jurors in court to identify clearly, so we have to rely on the chain of custody to ensure the button evidence is legit</a:t>
            </a:r>
            <a:endParaRPr b="0" lang="en-US" sz="2640" spc="-1" strike="noStrike">
              <a:latin typeface="Arial"/>
            </a:endParaRPr>
          </a:p>
          <a:p>
            <a:pPr marL="216000" indent="-216000">
              <a:lnSpc>
                <a:spcPct val="100000"/>
              </a:lnSpc>
              <a:buNone/>
              <a:tabLst>
                <a:tab algn="l" pos="0"/>
              </a:tabLst>
            </a:pPr>
            <a:r>
              <a:rPr b="0" lang="en-US" sz="2640" spc="-1" strike="noStrike">
                <a:latin typeface="Arial"/>
              </a:rPr>
              <a:t>-The chain of custody has to do with the documentation of who handled the evidence and when</a:t>
            </a:r>
            <a:endParaRPr b="0" lang="en-US" sz="264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533520" y="764280"/>
            <a:ext cx="6702840" cy="3769560"/>
          </a:xfrm>
          <a:prstGeom prst="rect">
            <a:avLst/>
          </a:prstGeom>
          <a:ln w="0">
            <a:noFill/>
          </a:ln>
        </p:spPr>
      </p:sp>
      <p:sp>
        <p:nvSpPr>
          <p:cNvPr id="335"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This is where we are so far</a:t>
            </a:r>
            <a:endParaRPr b="0" lang="en-US" sz="2640" spc="-1" strike="noStrike">
              <a:latin typeface="Arial"/>
            </a:endParaRPr>
          </a:p>
          <a:p>
            <a:pPr marL="216000" indent="-216000">
              <a:lnSpc>
                <a:spcPct val="100000"/>
              </a:lnSpc>
              <a:buNone/>
              <a:tabLst>
                <a:tab algn="l" pos="0"/>
              </a:tabLst>
            </a:pPr>
            <a:r>
              <a:rPr b="0" lang="en-US" sz="2640" spc="-1" strike="noStrike">
                <a:latin typeface="Arial"/>
              </a:rPr>
              <a:t>-</a:t>
            </a:r>
            <a:r>
              <a:rPr b="1" lang="en-US" sz="2640" spc="-1" strike="noStrike">
                <a:latin typeface="Arial"/>
              </a:rPr>
              <a:t>Verified</a:t>
            </a:r>
            <a:r>
              <a:rPr b="0" lang="en-US" sz="2640" spc="-1" strike="noStrike">
                <a:latin typeface="Arial"/>
              </a:rPr>
              <a:t>: </a:t>
            </a:r>
            <a:br/>
            <a:r>
              <a:rPr b="0" lang="en-US" sz="2640" spc="-1" strike="noStrike" u="sng">
                <a:uFillTx/>
                <a:latin typeface="Arial"/>
              </a:rPr>
              <a:t>facts</a:t>
            </a:r>
            <a:r>
              <a:rPr b="0" lang="en-US" sz="2640" spc="-1" strike="noStrike">
                <a:latin typeface="Arial"/>
              </a:rPr>
              <a:t> about ancient times were verified to be </a:t>
            </a:r>
            <a:r>
              <a:rPr b="0" lang="en-US" sz="2640" spc="-1" strike="noStrike" u="sng">
                <a:uFillTx/>
                <a:latin typeface="Arial"/>
              </a:rPr>
              <a:t>correct</a:t>
            </a:r>
            <a:endParaRPr b="0" lang="en-US" sz="2640" spc="-1" strike="noStrike">
              <a:latin typeface="Arial"/>
            </a:endParaRPr>
          </a:p>
          <a:p>
            <a:pPr marL="216000" indent="-216000">
              <a:lnSpc>
                <a:spcPct val="100000"/>
              </a:lnSpc>
              <a:buNone/>
              <a:tabLst>
                <a:tab algn="l" pos="0"/>
              </a:tabLst>
            </a:pPr>
            <a:r>
              <a:rPr b="0" lang="en-US" sz="2640" spc="-1" strike="noStrike">
                <a:latin typeface="Arial"/>
              </a:rPr>
              <a:t>-</a:t>
            </a:r>
            <a:r>
              <a:rPr b="1" lang="en-US" sz="2640" spc="-1" strike="noStrike">
                <a:latin typeface="Arial"/>
              </a:rPr>
              <a:t>Accurate</a:t>
            </a:r>
            <a:r>
              <a:rPr b="0" lang="en-US" sz="2640" spc="-1" strike="noStrike">
                <a:latin typeface="Arial"/>
              </a:rPr>
              <a:t>: </a:t>
            </a:r>
            <a:br/>
            <a:r>
              <a:rPr b="0" lang="en-US" sz="2640" spc="-1" strike="noStrike">
                <a:latin typeface="Arial"/>
              </a:rPr>
              <a:t>the </a:t>
            </a:r>
            <a:r>
              <a:rPr b="0" lang="en-US" sz="2640" spc="-1" strike="noStrike" u="sng">
                <a:uFillTx/>
                <a:latin typeface="Arial"/>
              </a:rPr>
              <a:t>message</a:t>
            </a:r>
            <a:r>
              <a:rPr b="0" lang="en-US" sz="2640" spc="-1" strike="noStrike">
                <a:latin typeface="Arial"/>
              </a:rPr>
              <a:t> of the gospels was </a:t>
            </a:r>
            <a:r>
              <a:rPr b="0" lang="en-US" sz="2640" spc="-1" strike="noStrike" u="sng">
                <a:uFillTx/>
                <a:latin typeface="Arial"/>
              </a:rPr>
              <a:t>consistent</a:t>
            </a:r>
            <a:r>
              <a:rPr b="0" lang="en-US" sz="2640" spc="-1" strike="noStrike">
                <a:latin typeface="Arial"/>
              </a:rPr>
              <a:t> even through different time periods, cultures, and people</a:t>
            </a:r>
            <a:endParaRPr b="0" lang="en-US" sz="2640" spc="-1" strike="noStrike">
              <a:latin typeface="Arial"/>
            </a:endParaRPr>
          </a:p>
          <a:p>
            <a:pPr marL="216000" indent="-216000">
              <a:lnSpc>
                <a:spcPct val="100000"/>
              </a:lnSpc>
              <a:buNone/>
              <a:tabLst>
                <a:tab algn="l" pos="0"/>
              </a:tabLst>
            </a:pPr>
            <a:r>
              <a:rPr b="0" lang="en-US" sz="2640" spc="-1" strike="noStrike">
                <a:latin typeface="Arial"/>
              </a:rPr>
              <a:t>-</a:t>
            </a:r>
            <a:r>
              <a:rPr b="1" lang="en-US" sz="2640" spc="-1" strike="noStrike">
                <a:latin typeface="Arial"/>
              </a:rPr>
              <a:t>Timely</a:t>
            </a:r>
            <a:r>
              <a:rPr b="0" lang="en-US" sz="2640" spc="-1" strike="noStrike">
                <a:latin typeface="Arial"/>
              </a:rPr>
              <a:t>: </a:t>
            </a:r>
            <a:br/>
            <a:r>
              <a:rPr b="0" lang="en-US" sz="2640" spc="-1" strike="noStrike">
                <a:latin typeface="Arial"/>
              </a:rPr>
              <a:t>Gospel writers were </a:t>
            </a:r>
            <a:r>
              <a:rPr b="0" lang="en-US" sz="2640" spc="-1" strike="noStrike" u="sng">
                <a:uFillTx/>
                <a:latin typeface="Arial"/>
              </a:rPr>
              <a:t>present</a:t>
            </a:r>
            <a:r>
              <a:rPr b="0" lang="en-US" sz="2640" spc="-1" strike="noStrike">
                <a:latin typeface="Arial"/>
              </a:rPr>
              <a:t> when gospel accounts were written</a:t>
            </a:r>
            <a:endParaRPr b="0" lang="en-US" sz="264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533520" y="764280"/>
            <a:ext cx="6702840" cy="3769560"/>
          </a:xfrm>
          <a:prstGeom prst="rect">
            <a:avLst/>
          </a:prstGeom>
          <a:ln w="0">
            <a:noFill/>
          </a:ln>
        </p:spPr>
      </p:sp>
      <p:sp>
        <p:nvSpPr>
          <p:cNvPr id="279"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Top- Apostle John</a:t>
            </a:r>
            <a:endParaRPr b="0" lang="en-US" sz="2640" spc="-1" strike="noStrike">
              <a:latin typeface="Arial"/>
            </a:endParaRPr>
          </a:p>
          <a:p>
            <a:pPr marL="216000" indent="-216000">
              <a:lnSpc>
                <a:spcPct val="100000"/>
              </a:lnSpc>
              <a:buNone/>
              <a:tabLst>
                <a:tab algn="l" pos="0"/>
              </a:tabLst>
            </a:pPr>
            <a:endParaRPr b="0" lang="en-US" sz="2640" spc="-1" strike="noStrike">
              <a:latin typeface="Arial"/>
            </a:endParaRPr>
          </a:p>
          <a:p>
            <a:pPr marL="216000" indent="-216000">
              <a:lnSpc>
                <a:spcPct val="100000"/>
              </a:lnSpc>
              <a:buNone/>
              <a:tabLst>
                <a:tab algn="l" pos="0"/>
              </a:tabLst>
            </a:pPr>
            <a:r>
              <a:rPr b="0" lang="en-US" sz="2640" spc="-1" strike="noStrike">
                <a:latin typeface="Arial"/>
              </a:rPr>
              <a:t>Middle – Apostle Paul</a:t>
            </a:r>
            <a:endParaRPr b="0" lang="en-US" sz="2640" spc="-1" strike="noStrike">
              <a:latin typeface="Arial"/>
            </a:endParaRPr>
          </a:p>
          <a:p>
            <a:pPr marL="216000" indent="-216000">
              <a:lnSpc>
                <a:spcPct val="100000"/>
              </a:lnSpc>
              <a:buNone/>
              <a:tabLst>
                <a:tab algn="l" pos="0"/>
              </a:tabLst>
            </a:pPr>
            <a:endParaRPr b="0" lang="en-US" sz="2640" spc="-1" strike="noStrike">
              <a:latin typeface="Arial"/>
            </a:endParaRPr>
          </a:p>
          <a:p>
            <a:pPr marL="216000" indent="-216000">
              <a:lnSpc>
                <a:spcPct val="100000"/>
              </a:lnSpc>
              <a:buNone/>
              <a:tabLst>
                <a:tab algn="l" pos="0"/>
              </a:tabLst>
            </a:pPr>
            <a:r>
              <a:rPr b="0" lang="en-US" sz="2640" spc="-1" strike="noStrike">
                <a:latin typeface="Arial"/>
              </a:rPr>
              <a:t>Bottom – Apostle Peter</a:t>
            </a:r>
            <a:endParaRPr b="0" lang="en-US" sz="2640" spc="-1" strike="noStrike">
              <a:latin typeface="Arial"/>
            </a:endParaRPr>
          </a:p>
          <a:p>
            <a:pPr marL="216000" indent="-216000">
              <a:lnSpc>
                <a:spcPct val="100000"/>
              </a:lnSpc>
              <a:buNone/>
              <a:tabLst>
                <a:tab algn="l" pos="0"/>
              </a:tabLst>
            </a:pPr>
            <a:endParaRPr b="0" lang="en-US" sz="2640" spc="-1" strike="noStrike">
              <a:latin typeface="Arial"/>
            </a:endParaRPr>
          </a:p>
          <a:p>
            <a:pPr marL="216000" indent="-216000">
              <a:lnSpc>
                <a:spcPct val="100000"/>
              </a:lnSpc>
              <a:buNone/>
              <a:tabLst>
                <a:tab algn="l" pos="0"/>
              </a:tabLst>
            </a:pPr>
            <a:r>
              <a:rPr b="0" lang="en-US" sz="2640" spc="-1" strike="noStrike">
                <a:latin typeface="Arial"/>
              </a:rPr>
              <a:t>And their students</a:t>
            </a:r>
            <a:endParaRPr b="0" lang="en-US" sz="264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533520" y="764280"/>
            <a:ext cx="6702840" cy="3769560"/>
          </a:xfrm>
          <a:prstGeom prst="rect">
            <a:avLst/>
          </a:prstGeom>
          <a:ln w="0">
            <a:noFill/>
          </a:ln>
        </p:spPr>
      </p:sp>
      <p:sp>
        <p:nvSpPr>
          <p:cNvPr id="281"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was discovered in the Monastery of Saint Catherine at Mount Sinai.</a:t>
            </a:r>
            <a:br/>
            <a:r>
              <a:rPr b="0" lang="en-US" sz="2000" spc="-1" strike="noStrike">
                <a:latin typeface="Arial"/>
              </a:rPr>
              <a:t>-Constantine Tischendorf observed it and published its discovery in 19</a:t>
            </a:r>
            <a:r>
              <a:rPr b="0" lang="en-US" sz="2000" spc="-1" strike="noStrike" baseline="33000">
                <a:latin typeface="Arial"/>
              </a:rPr>
              <a:t>th</a:t>
            </a:r>
            <a:r>
              <a:rPr b="0" lang="en-US" sz="2000" spc="-1" strike="noStrike">
                <a:latin typeface="Arial"/>
              </a:rPr>
              <a:t> century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US" sz="2000" spc="-1" strike="noStrike">
                <a:latin typeface="Arial"/>
                <a:ea typeface="Microsoft YaHei"/>
              </a:rPr>
              <a:t>------------------------------------------------------------------------</a:t>
            </a:r>
            <a:br/>
            <a:r>
              <a:rPr b="0" lang="en-US" sz="3200" spc="-1" strike="noStrike">
                <a:latin typeface="Arial"/>
                <a:ea typeface="Microsoft YaHei"/>
              </a:rPr>
              <a:t>we talked about chain of custody (</a:t>
            </a:r>
            <a:r>
              <a:rPr b="0" lang="en-US" sz="2000" spc="-1" strike="noStrike">
                <a:latin typeface="Arial"/>
                <a:ea typeface="Microsoft YaHei"/>
              </a:rPr>
              <a:t>Chpt 8)</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533520" y="764280"/>
            <a:ext cx="6702840" cy="3769560"/>
          </a:xfrm>
          <a:prstGeom prst="rect">
            <a:avLst/>
          </a:prstGeom>
          <a:ln w="0">
            <a:noFill/>
          </a:ln>
        </p:spPr>
      </p:sp>
      <p:sp>
        <p:nvSpPr>
          <p:cNvPr id="283" name="PlaceHolder 2"/>
          <p:cNvSpPr>
            <a:spLocks noGrp="1"/>
          </p:cNvSpPr>
          <p:nvPr>
            <p:ph type="body"/>
          </p:nvPr>
        </p:nvSpPr>
        <p:spPr>
          <a:xfrm>
            <a:off x="777240" y="4777560"/>
            <a:ext cx="6215760" cy="452412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apostle John lived till approximately 94 years old.</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AE1E1BDA-C079-4252-AB54-FEC66217749E}"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50D303C-81AB-4586-A9AC-1B5D06EC8B7C}"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CE29020A-08B8-42E8-ACEA-B438D3352066}"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F1F30C20-990F-4D03-B251-9FB46B2CF156}"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6E88302A-9432-4BB9-9A75-1F30B53AAB3F}"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019609A-D832-44E2-BACE-FDF7F8E7028B}"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992D5DE-26CC-4CBD-9F3A-AFBDBF2B2BCE}"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03638AC-20C6-49A8-AF7B-7A738309E645}"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3297D9A-3F97-4438-B792-FDD161AA7D28}"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A1263FF-9303-4001-BA15-D20857DE5E38}"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E1A0590-BC19-4BDE-837A-9B15CD10F57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921AB25-853D-40D9-9C37-9C65EC8098A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8092543-513B-4C48-A754-888AF0D84D23}"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F336991-5EDC-463F-9B74-63695906E83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4454E60-FEDE-4D2A-B834-2363624BBBC9}"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7C2961B2-EFCE-4B01-8BE0-C8D00C603E04}"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ECEE0EC9-DD49-4700-8830-E956ADC5C7C8}"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394A8AC2-A22C-43E1-AA2C-C8D1F03FC7BF}"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DF707DAF-76C9-472A-8581-A48B715E0CCD}"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F9C4DB1-89C0-4ED1-B81E-19E440F04BB2}"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FF081E0-1B19-4AAF-A65A-4643734DF39A}"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14AA3487-F3C7-473F-9ED1-DE187728974E}"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DE4A27D-6A36-4751-A3C6-5DEBCCC51AD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3C0B2A66-25DA-4419-B238-04D4367D5EC2}"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5AC6287C-0D42-4127-9054-9F154086AEE9}"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C24071AF-2327-4F55-9E1D-8F5684811B8A}"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B7E648B-731F-4F38-AD66-580621873A63}"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010F1339-0468-417B-8845-05BE00A281BC}"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7CD7E56F-A229-49FC-AF12-FA9DD6CB4730}"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47B41801-8FC7-40C0-B20E-336E20EE5BCF}"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9A648C5-B28D-4C0D-B71E-A46C1234663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F13FD49-8D31-48A5-878B-BE5103ED0A5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60AD223-945B-47AB-A221-9839ECFA440B}"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87D3894-DBF5-4751-BD2A-FB0A82FC35F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9A31FBF-8A11-4255-A87E-C25C211B316A}"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7413C91-B10D-420F-9BA3-A4F0466F84A1}"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93200" cy="388800"/>
          </a:xfrm>
          <a:prstGeom prst="rect">
            <a:avLst/>
          </a:prstGeom>
          <a:noFill/>
          <a:ln w="0">
            <a:noFill/>
          </a:ln>
        </p:spPr>
        <p:txBody>
          <a:bodyPr lIns="0" rIns="0" tIns="0" bIns="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7227360" y="5165280"/>
            <a:ext cx="2346480" cy="388800"/>
          </a:xfrm>
          <a:prstGeom prst="rect">
            <a:avLst/>
          </a:prstGeom>
          <a:noFill/>
          <a:ln w="0">
            <a:noFill/>
          </a:ln>
        </p:spPr>
        <p:txBody>
          <a:bodyPr lIns="0" rIns="0" tIns="0" bIns="0" anchor="t">
            <a:noAutofit/>
          </a:bodyPr>
          <a:lstStyle>
            <a:lvl1pPr algn="r">
              <a:lnSpc>
                <a:spcPct val="100000"/>
              </a:lnSpc>
              <a:buNone/>
              <a:defRPr b="0" lang="en-US" sz="1400" spc="-1" strike="noStrike">
                <a:latin typeface="Times New Roman"/>
              </a:defRPr>
            </a:lvl1pPr>
          </a:lstStyle>
          <a:p>
            <a:pPr algn="r">
              <a:lnSpc>
                <a:spcPct val="100000"/>
              </a:lnSpc>
              <a:buNone/>
            </a:pPr>
            <a:fld id="{BAF2B5DC-6146-4D41-B716-55B2BA2AED02}" type="slidenum">
              <a:rPr b="0" lang="en-US" sz="1400" spc="-1" strike="noStrike">
                <a:latin typeface="Times New Roman"/>
              </a:rPr>
              <a:t>&lt;number&gt;</a:t>
            </a:fld>
            <a:endParaRPr b="0" lang="en-US" sz="1400" spc="-1" strike="noStrike">
              <a:latin typeface="Times New Roman"/>
            </a:endParaRPr>
          </a:p>
        </p:txBody>
      </p:sp>
      <p:sp>
        <p:nvSpPr>
          <p:cNvPr id="2" name="PlaceHolder 3"/>
          <p:cNvSpPr>
            <a:spLocks noGrp="1"/>
          </p:cNvSpPr>
          <p:nvPr>
            <p:ph type="dt" idx="3"/>
          </p:nvPr>
        </p:nvSpPr>
        <p:spPr>
          <a:xfrm>
            <a:off x="504000" y="5165280"/>
            <a:ext cx="2346480" cy="3888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ftr" idx="4"/>
          </p:nvPr>
        </p:nvSpPr>
        <p:spPr>
          <a:xfrm>
            <a:off x="3447360" y="5165280"/>
            <a:ext cx="3193200" cy="388800"/>
          </a:xfrm>
          <a:prstGeom prst="rect">
            <a:avLst/>
          </a:prstGeom>
          <a:noFill/>
          <a:ln w="0">
            <a:noFill/>
          </a:ln>
        </p:spPr>
        <p:txBody>
          <a:bodyPr lIns="0" rIns="0" tIns="0" bIns="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7227360" y="5165280"/>
            <a:ext cx="2346480" cy="388800"/>
          </a:xfrm>
          <a:prstGeom prst="rect">
            <a:avLst/>
          </a:prstGeom>
          <a:noFill/>
          <a:ln w="0">
            <a:noFill/>
          </a:ln>
        </p:spPr>
        <p:txBody>
          <a:bodyPr lIns="0" rIns="0" tIns="0" bIns="0" anchor="t">
            <a:noAutofit/>
          </a:bodyPr>
          <a:lstStyle>
            <a:lvl1pPr algn="r">
              <a:lnSpc>
                <a:spcPct val="100000"/>
              </a:lnSpc>
              <a:buNone/>
              <a:defRPr b="0" lang="en-US" sz="1400" spc="-1" strike="noStrike">
                <a:latin typeface="Times New Roman"/>
              </a:defRPr>
            </a:lvl1pPr>
          </a:lstStyle>
          <a:p>
            <a:pPr algn="r">
              <a:lnSpc>
                <a:spcPct val="100000"/>
              </a:lnSpc>
              <a:buNone/>
            </a:pPr>
            <a:fld id="{E367FC46-AF3B-4200-8A84-948840D2E5A1}" type="slidenum">
              <a:rPr b="0" lang="en-US" sz="1400" spc="-1" strike="noStrike">
                <a:latin typeface="Times New Roman"/>
              </a:rPr>
              <a:t>&lt;number&gt;</a:t>
            </a:fld>
            <a:endParaRPr b="0" lang="en-US" sz="1400" spc="-1" strike="noStrike">
              <a:latin typeface="Times New Roman"/>
            </a:endParaRPr>
          </a:p>
        </p:txBody>
      </p:sp>
      <p:sp>
        <p:nvSpPr>
          <p:cNvPr id="43" name="PlaceHolder 3"/>
          <p:cNvSpPr>
            <a:spLocks noGrp="1"/>
          </p:cNvSpPr>
          <p:nvPr>
            <p:ph type="dt" idx="6"/>
          </p:nvPr>
        </p:nvSpPr>
        <p:spPr>
          <a:xfrm>
            <a:off x="504000" y="5165280"/>
            <a:ext cx="2346480" cy="38880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3339000" y="5255280"/>
            <a:ext cx="3399840" cy="29988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83" name="PlaceHolder 2"/>
          <p:cNvSpPr>
            <a:spLocks noGrp="1"/>
          </p:cNvSpPr>
          <p:nvPr>
            <p:ph type="sldNum" idx="8"/>
          </p:nvPr>
        </p:nvSpPr>
        <p:spPr>
          <a:xfrm>
            <a:off x="7119000" y="5255280"/>
            <a:ext cx="2265840" cy="299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D05FCB49-7B7D-4EF0-92C5-E431A903A2B5}" type="slidenum">
              <a:rPr b="0" lang="en-US" sz="1200" spc="-1" strike="noStrike">
                <a:solidFill>
                  <a:srgbClr val="8b8b8b"/>
                </a:solidFill>
                <a:latin typeface="Calibri"/>
              </a:rPr>
              <a:t>&lt;number&gt;</a:t>
            </a:fld>
            <a:endParaRPr b="0" lang="en-US" sz="1200" spc="-1" strike="noStrike">
              <a:latin typeface="Times New Roman"/>
            </a:endParaRPr>
          </a:p>
        </p:txBody>
      </p:sp>
      <p:sp>
        <p:nvSpPr>
          <p:cNvPr id="84" name="PlaceHolder 3"/>
          <p:cNvSpPr>
            <a:spLocks noGrp="1"/>
          </p:cNvSpPr>
          <p:nvPr>
            <p:ph type="dt" idx="9"/>
          </p:nvPr>
        </p:nvSpPr>
        <p:spPr>
          <a:xfrm>
            <a:off x="692640" y="5255280"/>
            <a:ext cx="2265840" cy="29988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5.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5.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5.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slideLayout" Target="../slideLayouts/slideLayout25.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Chapter 13</a:t>
            </a:r>
            <a:endParaRPr b="0" lang="en-US" sz="4400" spc="-1" strike="noStrike">
              <a:latin typeface="Arial"/>
            </a:endParaRPr>
          </a:p>
        </p:txBody>
      </p:sp>
      <p:sp>
        <p:nvSpPr>
          <p:cNvPr id="130"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99000"/>
          </a:bodyPr>
          <a:p>
            <a:pPr>
              <a:lnSpc>
                <a:spcPct val="100000"/>
              </a:lnSpc>
              <a:spcBef>
                <a:spcPts val="1417"/>
              </a:spcBef>
              <a:buNone/>
            </a:pP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Section 2</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Were                                            +</a:t>
            </a:r>
            <a:br/>
            <a:r>
              <a:rPr b="0" lang="en-US" sz="3200" spc="-1" strike="noStrike">
                <a:latin typeface="Arial"/>
              </a:rPr>
              <a:t>They</a:t>
            </a:r>
            <a:br/>
            <a:r>
              <a:rPr b="0" lang="en-US" sz="3200" spc="-1" strike="noStrike">
                <a:latin typeface="Arial"/>
              </a:rPr>
              <a:t>Honest and</a:t>
            </a:r>
            <a:br/>
            <a:r>
              <a:rPr b="0" lang="en-US" sz="3200" spc="-1" strike="noStrike">
                <a:latin typeface="Arial"/>
              </a:rPr>
              <a:t>Accurate?</a:t>
            </a:r>
            <a:endParaRPr b="0" lang="en-US" sz="3200" spc="-1" strike="noStrike">
              <a:latin typeface="Arial"/>
            </a:endParaRPr>
          </a:p>
        </p:txBody>
      </p:sp>
      <p:pic>
        <p:nvPicPr>
          <p:cNvPr id="131" name="Picture 4" descr=""/>
          <p:cNvPicPr/>
          <p:nvPr/>
        </p:nvPicPr>
        <p:blipFill>
          <a:blip r:embed="rId1"/>
          <a:srcRect l="14137" t="9849" r="0" b="11587"/>
          <a:stretch/>
        </p:blipFill>
        <p:spPr>
          <a:xfrm>
            <a:off x="3098520" y="1326600"/>
            <a:ext cx="3757680" cy="3440160"/>
          </a:xfrm>
          <a:prstGeom prst="rect">
            <a:avLst/>
          </a:prstGeom>
          <a:ln w="0">
            <a:noFill/>
          </a:ln>
        </p:spPr>
      </p:pic>
      <p:pic>
        <p:nvPicPr>
          <p:cNvPr id="132" name="" descr=""/>
          <p:cNvPicPr/>
          <p:nvPr/>
        </p:nvPicPr>
        <p:blipFill>
          <a:blip r:embed="rId2"/>
          <a:stretch/>
        </p:blipFill>
        <p:spPr>
          <a:xfrm>
            <a:off x="7649640" y="1371600"/>
            <a:ext cx="1924200" cy="30549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Ignatius’ letters</a:t>
            </a:r>
            <a:endParaRPr b="0" lang="en-US" sz="4400" spc="-1" strike="noStrike">
              <a:latin typeface="Arial"/>
            </a:endParaRPr>
          </a:p>
        </p:txBody>
      </p:sp>
      <p:sp>
        <p:nvSpPr>
          <p:cNvPr id="165"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73000"/>
          </a:bodyPr>
          <a:p>
            <a:pPr marL="216000" indent="-216000">
              <a:lnSpc>
                <a:spcPct val="100000"/>
              </a:lnSpc>
              <a:spcBef>
                <a:spcPts val="1417"/>
              </a:spcBef>
              <a:buClr>
                <a:srgbClr val="000000"/>
              </a:buClr>
              <a:buSzPct val="45000"/>
              <a:buFont typeface="Wingdings" charset="2"/>
              <a:buChar char=""/>
            </a:pPr>
            <a:r>
              <a:rPr b="0" lang="en-US" sz="3200" spc="-1" strike="noStrike">
                <a:latin typeface="Arial"/>
              </a:rPr>
              <a:t>Things we know from reading Ignatius’ letters: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prophets predicted and waited for Jesus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Jesus was in the line of King David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Was the “Son of God”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Conceived by Holy Spirit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Star announced birth</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Came from God the Father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Ignatius’ Letters 2</a:t>
            </a:r>
            <a:endParaRPr b="0" lang="en-US" sz="4400" spc="-1" strike="noStrike">
              <a:latin typeface="Arial"/>
            </a:endParaRPr>
          </a:p>
        </p:txBody>
      </p:sp>
      <p:sp>
        <p:nvSpPr>
          <p:cNvPr id="167"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84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Baptized by John the Baptist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“perfect” man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Manifested will &amp; knowledge of God the Father</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Taught and had a “ministry” on earth</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source of wisdom and taught many commandments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Spoke the words of God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Ignatius’ Letters 3</a:t>
            </a:r>
            <a:endParaRPr b="0" lang="en-US" sz="4400" spc="-1" strike="noStrike">
              <a:latin typeface="Arial"/>
            </a:endParaRPr>
          </a:p>
        </p:txBody>
      </p:sp>
      <p:sp>
        <p:nvSpPr>
          <p:cNvPr id="169"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63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Ointment poured on Jesus’ head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Was unjustly treated and condemned by men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Died on a cross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Sacrificed as offering to God the Father</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With Pontius Pilate as the government authority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Herod the Tetrarch was king.</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Jesus was resurrected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74160"/>
            <a:ext cx="9069840" cy="12484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What we have so far</a:t>
            </a:r>
            <a:br/>
            <a:r>
              <a:rPr b="0" lang="en-US" sz="4400" spc="-1" strike="noStrike">
                <a:latin typeface="Arial"/>
              </a:rPr>
              <a:t>in the chain of custody</a:t>
            </a:r>
            <a:endParaRPr b="0" lang="en-US" sz="4400" spc="-1" strike="noStrike">
              <a:latin typeface="Arial"/>
            </a:endParaRPr>
          </a:p>
        </p:txBody>
      </p:sp>
      <p:sp>
        <p:nvSpPr>
          <p:cNvPr id="171"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endParaRPr b="0" lang="en-US" sz="3200" spc="-1" strike="noStrike">
              <a:latin typeface="Arial"/>
            </a:endParaRPr>
          </a:p>
        </p:txBody>
      </p:sp>
      <p:pic>
        <p:nvPicPr>
          <p:cNvPr id="172" name="" descr=""/>
          <p:cNvPicPr/>
          <p:nvPr/>
        </p:nvPicPr>
        <p:blipFill>
          <a:blip r:embed="rId1"/>
          <a:stretch/>
        </p:blipFill>
        <p:spPr>
          <a:xfrm>
            <a:off x="21960" y="1600200"/>
            <a:ext cx="10078920" cy="30207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NT claims existed in early history</a:t>
            </a:r>
            <a:endParaRPr b="0" lang="en-US" sz="4400" spc="-1" strike="noStrike">
              <a:latin typeface="Arial"/>
            </a:endParaRPr>
          </a:p>
        </p:txBody>
      </p:sp>
      <p:sp>
        <p:nvSpPr>
          <p:cNvPr id="174"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8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Since very early in history, the message of the gospels was the same as we have today.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2a6099"/>
                </a:solidFill>
                <a:latin typeface="Arial"/>
              </a:rPr>
              <a:t>Ignatius</a:t>
            </a:r>
            <a:r>
              <a:rPr b="0" lang="en-US" sz="3200" spc="-1" strike="noStrike">
                <a:latin typeface="Arial"/>
              </a:rPr>
              <a:t>’ </a:t>
            </a:r>
            <a:r>
              <a:rPr b="0" lang="en-US" sz="3200" spc="-1" strike="noStrike" u="sng">
                <a:uFillTx/>
                <a:latin typeface="Arial"/>
              </a:rPr>
              <a:t>descriptions</a:t>
            </a:r>
            <a:r>
              <a:rPr b="0" lang="en-US" sz="3200" spc="-1" strike="noStrike">
                <a:latin typeface="Arial"/>
              </a:rPr>
              <a:t> of Jesus </a:t>
            </a:r>
            <a:r>
              <a:rPr b="0" lang="en-US" sz="3200" spc="-1" strike="noStrike" u="sng">
                <a:uFillTx/>
                <a:latin typeface="Arial"/>
              </a:rPr>
              <a:t>matched</a:t>
            </a:r>
            <a:r>
              <a:rPr b="0" lang="en-US" sz="3200" spc="-1" strike="noStrike">
                <a:latin typeface="Arial"/>
              </a:rPr>
              <a:t> </a:t>
            </a:r>
            <a:r>
              <a:rPr b="0" lang="en-US" sz="3200" spc="-1" strike="noStrike">
                <a:solidFill>
                  <a:srgbClr val="c9211e"/>
                </a:solidFill>
                <a:latin typeface="Arial"/>
              </a:rPr>
              <a:t>John’s</a:t>
            </a:r>
            <a:r>
              <a:rPr b="0" lang="en-US" sz="3200" spc="-1" strike="noStrike">
                <a:latin typeface="Arial"/>
              </a:rPr>
              <a:t> descriptions of </a:t>
            </a:r>
            <a:r>
              <a:rPr b="0" lang="en-US" sz="3200" spc="-1" strike="noStrike" u="sng">
                <a:uFillTx/>
                <a:latin typeface="Arial"/>
              </a:rPr>
              <a:t>Jesus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If the message of the Bible </a:t>
            </a:r>
            <a:br/>
            <a:r>
              <a:rPr b="0" lang="en-US" sz="3200" spc="-1" strike="noStrike">
                <a:latin typeface="Arial"/>
              </a:rPr>
              <a:t>changed, it didn’t change yet </a:t>
            </a:r>
            <a:br/>
            <a:r>
              <a:rPr b="0" lang="en-US" sz="3200" spc="-1" strike="noStrike">
                <a:latin typeface="Arial"/>
              </a:rPr>
              <a:t>at this point in history</a:t>
            </a:r>
            <a:endParaRPr b="0" lang="en-US" sz="3200" spc="-1" strike="noStrike">
              <a:latin typeface="Arial"/>
            </a:endParaRPr>
          </a:p>
        </p:txBody>
      </p:sp>
      <p:pic>
        <p:nvPicPr>
          <p:cNvPr id="175" name="" descr=""/>
          <p:cNvPicPr/>
          <p:nvPr/>
        </p:nvPicPr>
        <p:blipFill>
          <a:blip r:embed="rId1"/>
          <a:stretch/>
        </p:blipFill>
        <p:spPr>
          <a:xfrm>
            <a:off x="5676840" y="2743200"/>
            <a:ext cx="4403880" cy="29343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marL="432000" indent="-324000" algn="ctr">
              <a:lnSpc>
                <a:spcPct val="100000"/>
              </a:lnSpc>
              <a:spcBef>
                <a:spcPts val="1417"/>
              </a:spcBef>
              <a:buClr>
                <a:srgbClr val="000000"/>
              </a:buClr>
              <a:buSzPct val="45000"/>
              <a:buFont typeface="Wingdings" charset="2"/>
              <a:buChar char=""/>
            </a:pPr>
            <a:r>
              <a:rPr b="0" lang="en-US" sz="4400" spc="-1" strike="noStrike">
                <a:latin typeface="Arial"/>
                <a:ea typeface="Microsoft YaHei"/>
              </a:rPr>
              <a:t>John Taught </a:t>
            </a:r>
            <a:r>
              <a:rPr b="0" lang="en-US" sz="4400" spc="-1" strike="noStrike">
                <a:solidFill>
                  <a:srgbClr val="2a6099"/>
                </a:solidFill>
                <a:latin typeface="Arial"/>
                <a:ea typeface="Microsoft YaHei"/>
              </a:rPr>
              <a:t>Polycarp</a:t>
            </a:r>
            <a:r>
              <a:rPr b="0" lang="en-US" sz="4400" spc="-1" strike="noStrike">
                <a:latin typeface="Arial"/>
                <a:ea typeface="Microsoft YaHei"/>
              </a:rPr>
              <a:t> (AD 69-155)</a:t>
            </a:r>
            <a:endParaRPr b="0" lang="en-US" sz="4400" spc="-1" strike="noStrike">
              <a:latin typeface="Arial"/>
            </a:endParaRPr>
          </a:p>
        </p:txBody>
      </p:sp>
      <p:sp>
        <p:nvSpPr>
          <p:cNvPr id="177"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u="sng">
                <a:uFillTx/>
                <a:latin typeface="Arial"/>
              </a:rPr>
              <a:t>2</a:t>
            </a:r>
            <a:r>
              <a:rPr b="0" lang="en-US" sz="3200" spc="-1" strike="noStrike" u="sng" baseline="33000">
                <a:uFillTx/>
                <a:latin typeface="Arial"/>
              </a:rPr>
              <a:t>nd</a:t>
            </a:r>
            <a:r>
              <a:rPr b="0" lang="en-US" sz="3200" spc="-1" strike="noStrike" u="sng">
                <a:uFillTx/>
                <a:latin typeface="Arial"/>
              </a:rPr>
              <a:t> student of </a:t>
            </a:r>
            <a:r>
              <a:rPr b="0" lang="en-US" sz="3200" spc="-1" strike="noStrike" u="sng">
                <a:solidFill>
                  <a:srgbClr val="f10d0c"/>
                </a:solidFill>
                <a:uFillTx/>
                <a:latin typeface="Arial"/>
              </a:rPr>
              <a:t>John</a:t>
            </a:r>
            <a:r>
              <a:rPr b="0" lang="en-US" sz="3200" spc="-1" strike="noStrike">
                <a:latin typeface="Arial"/>
              </a:rPr>
              <a:t> who we found writings of</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Friend of Ignatius &amp; student of </a:t>
            </a:r>
            <a:r>
              <a:rPr b="0" lang="en-US" sz="3200" spc="-1" strike="noStrike">
                <a:solidFill>
                  <a:srgbClr val="f10d0c"/>
                </a:solidFill>
                <a:latin typeface="Arial"/>
              </a:rPr>
              <a:t>John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 </a:t>
            </a:r>
            <a:endParaRPr b="0" lang="en-US" sz="3200" spc="-1" strike="noStrike">
              <a:latin typeface="Arial"/>
            </a:endParaRPr>
          </a:p>
        </p:txBody>
      </p:sp>
      <p:pic>
        <p:nvPicPr>
          <p:cNvPr id="178" name="" descr=""/>
          <p:cNvPicPr/>
          <p:nvPr/>
        </p:nvPicPr>
        <p:blipFill>
          <a:blip r:embed="rId1"/>
          <a:stretch/>
        </p:blipFill>
        <p:spPr>
          <a:xfrm>
            <a:off x="0" y="2692800"/>
            <a:ext cx="10078920" cy="30207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solidFill>
                  <a:srgbClr val="2a6099"/>
                </a:solidFill>
                <a:latin typeface="Arial"/>
              </a:rPr>
              <a:t>Polycarp</a:t>
            </a:r>
            <a:r>
              <a:rPr b="0" lang="en-US" sz="4400" spc="-1" strike="noStrike">
                <a:latin typeface="Arial"/>
              </a:rPr>
              <a:t>’s letter to Philipi</a:t>
            </a:r>
            <a:endParaRPr b="0" lang="en-US" sz="4400" spc="-1" strike="noStrike">
              <a:latin typeface="Arial"/>
            </a:endParaRPr>
          </a:p>
        </p:txBody>
      </p:sp>
      <p:sp>
        <p:nvSpPr>
          <p:cNvPr id="180"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7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AD 100 to 150</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Shows familiarity with apostles and Ignatius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Content consistent with </a:t>
            </a:r>
            <a:r>
              <a:rPr b="0" lang="en-US" sz="3200" spc="-1" strike="noStrike">
                <a:solidFill>
                  <a:srgbClr val="2a6099"/>
                </a:solidFill>
                <a:latin typeface="Arial"/>
              </a:rPr>
              <a:t>Ignatius</a:t>
            </a:r>
            <a:r>
              <a:rPr b="0" lang="en-US" sz="3200" spc="-1" strike="noStrike">
                <a:latin typeface="Arial"/>
              </a:rPr>
              <a:t>’ letters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Wrote about apostle Paul’s involvement with Phillipian church</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He reminded the church at Philipi to live up to NT teaching in the “sacred scriptures” and quoted the book of Ephesians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solidFill>
                  <a:srgbClr val="2a6099"/>
                </a:solidFill>
                <a:latin typeface="Arial"/>
              </a:rPr>
              <a:t>Ignatius</a:t>
            </a:r>
            <a:r>
              <a:rPr b="0" lang="en-US" sz="4400" spc="-1" strike="noStrike">
                <a:latin typeface="Arial"/>
              </a:rPr>
              <a:t> + </a:t>
            </a:r>
            <a:r>
              <a:rPr b="0" lang="en-US" sz="4400" spc="-1" strike="noStrike">
                <a:solidFill>
                  <a:srgbClr val="2a6099"/>
                </a:solidFill>
                <a:latin typeface="Arial"/>
              </a:rPr>
              <a:t>Polycarp</a:t>
            </a:r>
            <a:endParaRPr b="0" lang="en-US" sz="4400" spc="-1" strike="noStrike">
              <a:latin typeface="Arial"/>
            </a:endParaRPr>
          </a:p>
        </p:txBody>
      </p:sp>
      <p:sp>
        <p:nvSpPr>
          <p:cNvPr id="182"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Taught </a:t>
            </a:r>
            <a:r>
              <a:rPr b="0" lang="en-US" sz="3200" spc="-1" strike="noStrike">
                <a:solidFill>
                  <a:srgbClr val="f10d0c"/>
                </a:solidFill>
                <a:latin typeface="Arial"/>
              </a:rPr>
              <a:t>Irenaeus</a:t>
            </a:r>
            <a:r>
              <a:rPr b="0" lang="en-US" sz="3200" spc="-1" strike="noStrike">
                <a:latin typeface="Arial"/>
              </a:rPr>
              <a:t> (AD 120-202), continuing the chain of custody for the gospel accounts</a:t>
            </a:r>
            <a:endParaRPr b="0" lang="en-US" sz="3200" spc="-1" strike="noStrike">
              <a:latin typeface="Arial"/>
            </a:endParaRPr>
          </a:p>
        </p:txBody>
      </p:sp>
      <p:pic>
        <p:nvPicPr>
          <p:cNvPr id="183" name="" descr=""/>
          <p:cNvPicPr/>
          <p:nvPr/>
        </p:nvPicPr>
        <p:blipFill>
          <a:blip r:embed="rId1"/>
          <a:stretch/>
        </p:blipFill>
        <p:spPr>
          <a:xfrm>
            <a:off x="22320" y="2971800"/>
            <a:ext cx="10077840" cy="26964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504000" y="-228600"/>
            <a:ext cx="9069840" cy="944640"/>
          </a:xfrm>
          <a:prstGeom prst="rect">
            <a:avLst/>
          </a:prstGeom>
          <a:noFill/>
          <a:ln w="0">
            <a:noFill/>
          </a:ln>
        </p:spPr>
        <p:txBody>
          <a:bodyPr lIns="0" rIns="0" tIns="0" bIns="0" anchor="ctr">
            <a:noAutofit/>
          </a:bodyPr>
          <a:p>
            <a:pPr algn="ctr">
              <a:lnSpc>
                <a:spcPct val="100000"/>
              </a:lnSpc>
              <a:buNone/>
            </a:pPr>
            <a:r>
              <a:rPr b="0" lang="en-US" sz="4400" spc="-1" strike="noStrike">
                <a:solidFill>
                  <a:srgbClr val="2a6099"/>
                </a:solidFill>
                <a:latin typeface="Arial"/>
              </a:rPr>
              <a:t>Irenaeus</a:t>
            </a:r>
            <a:endParaRPr b="0" lang="en-US" sz="4400" spc="-1" strike="noStrike">
              <a:solidFill>
                <a:srgbClr val="2a6099"/>
              </a:solidFill>
              <a:latin typeface="Arial"/>
            </a:endParaRPr>
          </a:p>
        </p:txBody>
      </p:sp>
      <p:sp>
        <p:nvSpPr>
          <p:cNvPr id="185" name="PlaceHolder 2"/>
          <p:cNvSpPr>
            <a:spLocks noGrp="1"/>
          </p:cNvSpPr>
          <p:nvPr>
            <p:ph/>
          </p:nvPr>
        </p:nvSpPr>
        <p:spPr>
          <a:xfrm>
            <a:off x="457200" y="59796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400" spc="-1" strike="noStrike">
                <a:latin typeface="Arial"/>
              </a:rPr>
              <a:t>Became bishop of modern day Lyons, France</a:t>
            </a:r>
            <a:endParaRPr b="0" lang="en-US"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400" spc="-1" strike="noStrike">
                <a:latin typeface="Arial"/>
              </a:rPr>
              <a:t>Wrote a book “Against Heresies”</a:t>
            </a:r>
            <a:endParaRPr b="0" lang="en-US"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400" spc="-1" strike="noStrike">
                <a:latin typeface="Arial"/>
              </a:rPr>
              <a:t>Identified up to 24 NT books as scripture</a:t>
            </a:r>
            <a:endParaRPr b="0" lang="en-US"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rPr>
              <a:t>Student of Irenaeus</a:t>
            </a:r>
            <a:r>
              <a:rPr b="0" lang="en-US" sz="2400" spc="-1" strike="noStrike">
                <a:latin typeface="Arial"/>
              </a:rPr>
              <a:t>: </a:t>
            </a:r>
            <a:r>
              <a:rPr b="0" lang="en-US" sz="2400" spc="-1" strike="noStrike">
                <a:solidFill>
                  <a:srgbClr val="f10d0c"/>
                </a:solidFill>
                <a:latin typeface="Arial"/>
              </a:rPr>
              <a:t>Hippolytus</a:t>
            </a:r>
            <a:r>
              <a:rPr b="0" lang="en-US" sz="2400" spc="-1" strike="noStrike">
                <a:latin typeface="Arial"/>
              </a:rPr>
              <a:t>(AD 170-236)</a:t>
            </a:r>
            <a:endParaRPr b="0" lang="en-US" sz="2400" spc="-1" strike="noStrike">
              <a:latin typeface="Arial"/>
            </a:endParaRPr>
          </a:p>
        </p:txBody>
      </p:sp>
      <p:pic>
        <p:nvPicPr>
          <p:cNvPr id="186" name="" descr=""/>
          <p:cNvPicPr/>
          <p:nvPr/>
        </p:nvPicPr>
        <p:blipFill>
          <a:blip r:embed="rId1"/>
          <a:stretch/>
        </p:blipFill>
        <p:spPr>
          <a:xfrm>
            <a:off x="-21240" y="2755800"/>
            <a:ext cx="10077840" cy="30081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Hippolytus</a:t>
            </a:r>
            <a:endParaRPr b="0" lang="en-US" sz="4400" spc="-1" strike="noStrike">
              <a:latin typeface="Arial"/>
            </a:endParaRPr>
          </a:p>
        </p:txBody>
      </p:sp>
      <p:sp>
        <p:nvSpPr>
          <p:cNvPr id="188" name="PlaceHolder 2"/>
          <p:cNvSpPr>
            <a:spLocks noGrp="1"/>
          </p:cNvSpPr>
          <p:nvPr>
            <p:ph/>
          </p:nvPr>
        </p:nvSpPr>
        <p:spPr>
          <a:xfrm>
            <a:off x="457200" y="1371600"/>
            <a:ext cx="9069840" cy="3286440"/>
          </a:xfrm>
          <a:prstGeom prst="rect">
            <a:avLst/>
          </a:prstGeom>
          <a:noFill/>
          <a:ln w="0">
            <a:noFill/>
          </a:ln>
        </p:spPr>
        <p:txBody>
          <a:bodyPr lIns="0" rIns="0" tIns="0" bIns="0" anchor="t">
            <a:normAutofit fontScale="76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Born in Rome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Eventually opposed Roman bishops who changed beliefs to accommodate “pagans”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First “antipope” in Christian history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Wrote “Refutation of All Heresies”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Identified up to 24 NT books as scripture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 writings of Hippolytus students found/survived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6080"/>
            <a:ext cx="907128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So far we covered</a:t>
            </a:r>
            <a:endParaRPr b="0" lang="en-US" sz="4400" spc="-1" strike="noStrike">
              <a:latin typeface="Arial"/>
            </a:endParaRPr>
          </a:p>
        </p:txBody>
      </p:sp>
      <p:sp>
        <p:nvSpPr>
          <p:cNvPr id="134"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8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Gospel writers were </a:t>
            </a:r>
            <a:r>
              <a:rPr b="1" lang="en-US" sz="3200" spc="-1" strike="noStrike">
                <a:latin typeface="Arial"/>
              </a:rPr>
              <a:t>present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Their statements were </a:t>
            </a:r>
            <a:r>
              <a:rPr b="1" lang="en-US" sz="3200" spc="-1" strike="noStrike">
                <a:latin typeface="Arial"/>
              </a:rPr>
              <a:t>corroborated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Content to cover in this chapter:</a:t>
            </a:r>
            <a:br/>
            <a:r>
              <a:rPr b="0" lang="en-US" sz="3200" spc="-1" strike="noStrike">
                <a:latin typeface="Arial"/>
              </a:rPr>
              <a:t>Was what they wrote </a:t>
            </a:r>
            <a:r>
              <a:rPr b="1" lang="en-US" sz="3200" spc="-1" strike="noStrike">
                <a:latin typeface="Arial"/>
              </a:rPr>
              <a:t>honest and accurate</a:t>
            </a:r>
            <a:r>
              <a:rPr b="0" lang="en-US" sz="3200" spc="-1" strike="noStrike">
                <a:latin typeface="Arial"/>
              </a:rPr>
              <a:t> over time? </a:t>
            </a:r>
            <a:br/>
            <a:r>
              <a:rPr b="0" lang="en-US" sz="3200" spc="-1" strike="noStrike">
                <a:latin typeface="Arial"/>
              </a:rPr>
              <a:t>Do we have the same copy of the text that the original authors wrote?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Origen of Alexandria</a:t>
            </a:r>
            <a:endParaRPr b="0" lang="en-US" sz="4400" spc="-1" strike="noStrike">
              <a:latin typeface="Arial"/>
            </a:endParaRPr>
          </a:p>
        </p:txBody>
      </p:sp>
      <p:sp>
        <p:nvSpPr>
          <p:cNvPr id="190"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Claimed to be a disciple of Hippolytus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But no concrete, corroborating evidence to confirm that, so we didn’t include Origen on our chart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Chain of custody so far</a:t>
            </a:r>
            <a:endParaRPr b="0" lang="en-US" sz="4400" spc="-1" strike="noStrike">
              <a:latin typeface="Arial"/>
            </a:endParaRPr>
          </a:p>
        </p:txBody>
      </p:sp>
      <p:sp>
        <p:nvSpPr>
          <p:cNvPr id="192"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John’s disciples consistently kept the same message</a:t>
            </a:r>
            <a:endParaRPr b="0" lang="en-US" sz="3200" spc="-1" strike="noStrike">
              <a:latin typeface="Arial"/>
            </a:endParaRPr>
          </a:p>
        </p:txBody>
      </p:sp>
      <p:pic>
        <p:nvPicPr>
          <p:cNvPr id="193" name="" descr=""/>
          <p:cNvPicPr/>
          <p:nvPr/>
        </p:nvPicPr>
        <p:blipFill>
          <a:blip r:embed="rId1"/>
          <a:stretch/>
        </p:blipFill>
        <p:spPr>
          <a:xfrm>
            <a:off x="-21240" y="2660040"/>
            <a:ext cx="10077840" cy="30081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529560" y="-22860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Apostle </a:t>
            </a:r>
            <a:r>
              <a:rPr b="0" lang="en-US" sz="4400" spc="-1" strike="noStrike">
                <a:solidFill>
                  <a:srgbClr val="2a6099"/>
                </a:solidFill>
                <a:latin typeface="Arial"/>
              </a:rPr>
              <a:t>Paul’s</a:t>
            </a:r>
            <a:r>
              <a:rPr b="0" lang="en-US" sz="4400" spc="-1" strike="noStrike">
                <a:latin typeface="Arial"/>
              </a:rPr>
              <a:t> students</a:t>
            </a:r>
            <a:endParaRPr b="0" lang="en-US" sz="4400" spc="-1" strike="noStrike">
              <a:latin typeface="Arial"/>
            </a:endParaRPr>
          </a:p>
        </p:txBody>
      </p:sp>
      <p:sp>
        <p:nvSpPr>
          <p:cNvPr id="195" name="PlaceHolder 2"/>
          <p:cNvSpPr>
            <a:spLocks noGrp="1"/>
          </p:cNvSpPr>
          <p:nvPr>
            <p:ph/>
          </p:nvPr>
        </p:nvSpPr>
        <p:spPr>
          <a:xfrm>
            <a:off x="457200" y="4572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400" spc="-1" strike="noStrike">
                <a:solidFill>
                  <a:srgbClr val="2a6099"/>
                </a:solidFill>
                <a:latin typeface="Arial"/>
              </a:rPr>
              <a:t>Paul</a:t>
            </a:r>
            <a:r>
              <a:rPr b="0" lang="en-US" sz="2400" spc="-1" strike="noStrike">
                <a:latin typeface="Arial"/>
              </a:rPr>
              <a:t> quoted Luke</a:t>
            </a:r>
            <a:endParaRPr b="0" lang="en-US"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400" spc="-1" strike="noStrike">
                <a:latin typeface="Arial"/>
              </a:rPr>
              <a:t>Taught </a:t>
            </a:r>
            <a:r>
              <a:rPr b="0" lang="en-US" sz="2400" spc="-1" strike="noStrike" u="sng">
                <a:solidFill>
                  <a:srgbClr val="c9211e"/>
                </a:solidFill>
                <a:uFillTx/>
                <a:latin typeface="Arial"/>
              </a:rPr>
              <a:t>Linus</a:t>
            </a:r>
            <a:r>
              <a:rPr b="0" lang="en-US" sz="2400" spc="-1" strike="noStrike">
                <a:latin typeface="Arial"/>
              </a:rPr>
              <a:t> and </a:t>
            </a:r>
            <a:r>
              <a:rPr b="0" lang="en-US" sz="2400" spc="-1" strike="noStrike" u="sng">
                <a:solidFill>
                  <a:srgbClr val="c9211e"/>
                </a:solidFill>
                <a:uFillTx/>
                <a:latin typeface="Arial"/>
              </a:rPr>
              <a:t>Clement of Rome</a:t>
            </a:r>
            <a:endParaRPr b="0" lang="en-US"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400" spc="-1" strike="noStrike">
                <a:latin typeface="Arial"/>
              </a:rPr>
              <a:t>From secular history, we know </a:t>
            </a:r>
            <a:r>
              <a:rPr b="0" lang="en-US" sz="2400" spc="-1" strike="noStrike">
                <a:solidFill>
                  <a:srgbClr val="f10d0c"/>
                </a:solidFill>
                <a:latin typeface="Arial"/>
              </a:rPr>
              <a:t>Linus</a:t>
            </a:r>
            <a:r>
              <a:rPr b="0" lang="en-US" sz="2400" spc="-1" strike="noStrike">
                <a:latin typeface="Arial"/>
              </a:rPr>
              <a:t> became the pope of Rome after Peter and </a:t>
            </a:r>
            <a:r>
              <a:rPr b="0" lang="en-US" sz="2400" spc="-1" strike="noStrike">
                <a:solidFill>
                  <a:srgbClr val="2a6099"/>
                </a:solidFill>
                <a:latin typeface="Arial"/>
              </a:rPr>
              <a:t>Paul’s</a:t>
            </a:r>
            <a:r>
              <a:rPr b="0" lang="en-US" sz="2400" spc="-1" strike="noStrike">
                <a:latin typeface="Arial"/>
              </a:rPr>
              <a:t> deaths</a:t>
            </a:r>
            <a:br/>
            <a:r>
              <a:rPr b="0" lang="en-US" sz="2400" spc="-1" strike="noStrike">
                <a:latin typeface="Arial"/>
              </a:rPr>
              <a:t>-Paul mentions Linus’ + his parent “Claudia” (2 Tim 4:21)</a:t>
            </a:r>
            <a:endParaRPr b="0" lang="en-US" sz="2400" spc="-1" strike="noStrike">
              <a:latin typeface="Arial"/>
            </a:endParaRPr>
          </a:p>
        </p:txBody>
      </p:sp>
      <p:pic>
        <p:nvPicPr>
          <p:cNvPr id="196" name="" descr=""/>
          <p:cNvPicPr/>
          <p:nvPr/>
        </p:nvPicPr>
        <p:blipFill>
          <a:blip r:embed="rId1"/>
          <a:stretch/>
        </p:blipFill>
        <p:spPr>
          <a:xfrm>
            <a:off x="-21960" y="2815560"/>
            <a:ext cx="10078920" cy="28537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1" lang="en-US" sz="4400" spc="-1" strike="noStrike">
                <a:latin typeface="Arial"/>
              </a:rPr>
              <a:t>Clement</a:t>
            </a:r>
            <a:r>
              <a:rPr b="0" lang="en-US" sz="4400" spc="-1" strike="noStrike">
                <a:latin typeface="Arial"/>
              </a:rPr>
              <a:t> of Rome</a:t>
            </a:r>
            <a:endParaRPr b="0" lang="en-US" sz="4400" spc="-1" strike="noStrike">
              <a:latin typeface="Arial"/>
            </a:endParaRPr>
          </a:p>
        </p:txBody>
      </p:sp>
      <p:sp>
        <p:nvSpPr>
          <p:cNvPr id="198"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73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AD 80-140</a:t>
            </a:r>
            <a:br/>
            <a:r>
              <a:rPr b="0" lang="en-US" sz="3200" spc="-1" strike="noStrike">
                <a:latin typeface="Arial"/>
              </a:rPr>
              <a:t>wrote “The First Epistle of </a:t>
            </a:r>
            <a:r>
              <a:rPr b="1" lang="en-US" sz="3200" spc="-1" strike="noStrike">
                <a:latin typeface="Arial"/>
              </a:rPr>
              <a:t>Clement</a:t>
            </a:r>
            <a:r>
              <a:rPr b="0" lang="en-US" sz="3200" spc="-1" strike="noStrike">
                <a:latin typeface="Arial"/>
              </a:rPr>
              <a:t> to the Corinthians” </a:t>
            </a:r>
            <a:br/>
            <a:r>
              <a:rPr b="0" lang="en-US" sz="3200" spc="-1" strike="noStrike">
                <a:latin typeface="Arial"/>
              </a:rPr>
              <a:t>–earliest manuscript compared to other NT books</a:t>
            </a:r>
            <a:br/>
            <a:r>
              <a:rPr b="0" lang="en-US" sz="3200" spc="-1" strike="noStrike">
                <a:latin typeface="Arial"/>
              </a:rPr>
              <a:t>-encouraged Corinthian church to holy living</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He quoted or alluded up to 7 NT books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He talked about the chain of custody from Jesus to the apostles, to his own second-generation readers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3200" spc="-1" strike="noStrike">
                <a:latin typeface="Arial"/>
              </a:rPr>
              <a:t>Clement’s</a:t>
            </a:r>
            <a:r>
              <a:rPr b="0" lang="en-US" sz="3200" spc="-1" strike="noStrike">
                <a:latin typeface="Arial"/>
              </a:rPr>
              <a:t> description of Jesus matches Ignatius + Polycarp</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74160"/>
            <a:ext cx="9069840" cy="12484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Successor bishops of Linus and Clement of Rome</a:t>
            </a:r>
            <a:endParaRPr b="0" lang="en-US" sz="4400" spc="-1" strike="noStrike">
              <a:latin typeface="Arial"/>
            </a:endParaRPr>
          </a:p>
        </p:txBody>
      </p:sp>
      <p:sp>
        <p:nvSpPr>
          <p:cNvPr id="200"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pc="-1" strike="noStrike">
                <a:latin typeface="Arial"/>
              </a:rPr>
              <a:t>Clement → Evaristus → Pius → Alexander I </a:t>
            </a:r>
            <a:endParaRPr b="0" lang="en-US"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800" spc="-1" strike="noStrike">
                <a:latin typeface="Arial"/>
              </a:rPr>
              <a:t>→ </a:t>
            </a:r>
            <a:r>
              <a:rPr b="0" lang="en-US" sz="2800" spc="-1" strike="noStrike">
                <a:latin typeface="Arial"/>
              </a:rPr>
              <a:t>Sixtus I → Telesphorus → Hyginus → Pius I</a:t>
            </a:r>
            <a:endParaRPr b="0" lang="en-US"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600" spc="-1" strike="noStrike">
                <a:latin typeface="Arial"/>
              </a:rPr>
              <a:t>(AD 109-154)</a:t>
            </a:r>
            <a:endParaRPr b="0" lang="en-US" sz="2600" spc="-1" strike="noStrike">
              <a:latin typeface="Arial"/>
            </a:endParaRPr>
          </a:p>
        </p:txBody>
      </p:sp>
      <p:pic>
        <p:nvPicPr>
          <p:cNvPr id="201" name="" descr=""/>
          <p:cNvPicPr/>
          <p:nvPr/>
        </p:nvPicPr>
        <p:blipFill>
          <a:blip r:embed="rId1"/>
          <a:stretch/>
        </p:blipFill>
        <p:spPr>
          <a:xfrm>
            <a:off x="-21960" y="2895840"/>
            <a:ext cx="10079640" cy="28544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Justin Martyr </a:t>
            </a:r>
            <a:endParaRPr b="0" lang="en-US" sz="4400" spc="-1" strike="noStrike">
              <a:latin typeface="Arial"/>
            </a:endParaRPr>
          </a:p>
        </p:txBody>
      </p:sp>
      <p:sp>
        <p:nvSpPr>
          <p:cNvPr id="203"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64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One of the earliest Christian apologists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Raised a Greek before conversion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Taught Christian doctrine in Rome when Pius I was bishop in Rome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Wrote “First Apology”, “Second Apology”, </a:t>
            </a:r>
            <a:br/>
            <a:r>
              <a:rPr b="0" lang="en-US" sz="3200" spc="-1" strike="noStrike">
                <a:latin typeface="Arial"/>
              </a:rPr>
              <a:t>“Dialogue with Trypho”,</a:t>
            </a:r>
            <a:br/>
            <a:r>
              <a:rPr b="0" lang="en-US" sz="3200" spc="-1" strike="noStrike">
                <a:latin typeface="Arial"/>
              </a:rPr>
              <a:t>where Justin </a:t>
            </a:r>
            <a:r>
              <a:rPr b="0" lang="en-US" sz="3200" spc="-1" strike="noStrike" u="sng">
                <a:uFillTx/>
                <a:latin typeface="Arial"/>
              </a:rPr>
              <a:t>quoted</a:t>
            </a:r>
            <a:r>
              <a:rPr b="0" lang="en-US" sz="3200" spc="-1" strike="noStrike">
                <a:latin typeface="Arial"/>
              </a:rPr>
              <a:t> or </a:t>
            </a:r>
            <a:r>
              <a:rPr b="0" lang="en-US" sz="3200" spc="-1" strike="noStrike" u="sng">
                <a:uFillTx/>
                <a:latin typeface="Arial"/>
              </a:rPr>
              <a:t>alluded</a:t>
            </a:r>
            <a:r>
              <a:rPr b="0" lang="en-US" sz="3200" spc="-1" strike="noStrike">
                <a:latin typeface="Arial"/>
              </a:rPr>
              <a:t> to </a:t>
            </a:r>
            <a:br/>
            <a:r>
              <a:rPr b="0" lang="en-US" sz="3200" spc="-1" strike="noStrike">
                <a:latin typeface="Arial"/>
              </a:rPr>
              <a:t>NT books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Wrote about the early bishops </a:t>
            </a:r>
            <a:br/>
            <a:r>
              <a:rPr b="0" lang="en-US" sz="3200" spc="-1" strike="noStrike">
                <a:latin typeface="Arial"/>
              </a:rPr>
              <a:t>and popes of Rome</a:t>
            </a:r>
            <a:endParaRPr b="0" lang="en-US" sz="3200" spc="-1" strike="noStrike">
              <a:latin typeface="Arial"/>
            </a:endParaRPr>
          </a:p>
        </p:txBody>
      </p:sp>
      <p:pic>
        <p:nvPicPr>
          <p:cNvPr id="204" name="" descr=""/>
          <p:cNvPicPr/>
          <p:nvPr/>
        </p:nvPicPr>
        <p:blipFill>
          <a:blip r:embed="rId1"/>
          <a:stretch/>
        </p:blipFill>
        <p:spPr>
          <a:xfrm>
            <a:off x="6400800" y="2544480"/>
            <a:ext cx="3656880" cy="31698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529560" y="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Tatian the Assyrian (AD 120-180)</a:t>
            </a:r>
            <a:endParaRPr b="0" lang="en-US" sz="4400" spc="-1" strike="noStrike">
              <a:latin typeface="Arial"/>
            </a:endParaRPr>
          </a:p>
        </p:txBody>
      </p:sp>
      <p:sp>
        <p:nvSpPr>
          <p:cNvPr id="206" name="PlaceHolder 2"/>
          <p:cNvSpPr>
            <a:spLocks noGrp="1"/>
          </p:cNvSpPr>
          <p:nvPr>
            <p:ph/>
          </p:nvPr>
        </p:nvSpPr>
        <p:spPr>
          <a:xfrm>
            <a:off x="504000" y="105516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600" spc="-1" strike="noStrike">
                <a:latin typeface="Arial"/>
              </a:rPr>
              <a:t>Student of Justin Martyr who converted</a:t>
            </a:r>
            <a:endParaRPr b="0" lang="en-US"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600" spc="-1" strike="noStrike">
                <a:latin typeface="Arial"/>
              </a:rPr>
              <a:t>Introduced teachings that forbade marriage and eating meat, but had writings that recognized the existence of the 4 main gospels, Paul’s letters, and Acts</a:t>
            </a:r>
            <a:endParaRPr b="0" lang="en-US" sz="2600" spc="-1" strike="noStrike">
              <a:latin typeface="Arial"/>
            </a:endParaRPr>
          </a:p>
        </p:txBody>
      </p:sp>
      <p:pic>
        <p:nvPicPr>
          <p:cNvPr id="207" name="" descr=""/>
          <p:cNvPicPr/>
          <p:nvPr/>
        </p:nvPicPr>
        <p:blipFill>
          <a:blip r:embed="rId1"/>
          <a:stretch/>
        </p:blipFill>
        <p:spPr>
          <a:xfrm>
            <a:off x="0" y="2859840"/>
            <a:ext cx="10078920" cy="28537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The rest of Paul’s students?</a:t>
            </a:r>
            <a:endParaRPr b="0" lang="en-US" sz="4400" spc="-1" strike="noStrike">
              <a:latin typeface="Arial"/>
            </a:endParaRPr>
          </a:p>
        </p:txBody>
      </p:sp>
      <p:sp>
        <p:nvSpPr>
          <p:cNvPr id="209"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History does not give precise information about the next link in the chain of custody from the Apostle Paul and his students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Apostle </a:t>
            </a:r>
            <a:r>
              <a:rPr b="0" lang="en-US" sz="4400" spc="-1" strike="noStrike">
                <a:solidFill>
                  <a:srgbClr val="2a6099"/>
                </a:solidFill>
                <a:latin typeface="Arial"/>
              </a:rPr>
              <a:t>Peter’s</a:t>
            </a:r>
            <a:r>
              <a:rPr b="0" lang="en-US" sz="4400" spc="-1" strike="noStrike">
                <a:latin typeface="Arial"/>
              </a:rPr>
              <a:t> students</a:t>
            </a:r>
            <a:endParaRPr b="0" lang="en-US" sz="4400" spc="-1" strike="noStrike">
              <a:latin typeface="Arial"/>
            </a:endParaRPr>
          </a:p>
        </p:txBody>
      </p:sp>
      <p:sp>
        <p:nvSpPr>
          <p:cNvPr id="211"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66000"/>
          </a:bodyPr>
          <a:p>
            <a:pPr marL="432000" indent="-324000">
              <a:lnSpc>
                <a:spcPct val="100000"/>
              </a:lnSpc>
              <a:spcBef>
                <a:spcPts val="1417"/>
              </a:spcBef>
              <a:buClr>
                <a:srgbClr val="000000"/>
              </a:buClr>
              <a:buSzPct val="45000"/>
              <a:buFont typeface="Wingdings" charset="2"/>
              <a:buChar char=""/>
            </a:pPr>
            <a:r>
              <a:rPr b="0" lang="en-US" sz="3200" spc="-1" strike="noStrike" u="sng">
                <a:solidFill>
                  <a:srgbClr val="2a6099"/>
                </a:solidFill>
                <a:uFillTx/>
                <a:latin typeface="Arial"/>
              </a:rPr>
              <a:t>Peter</a:t>
            </a:r>
            <a:r>
              <a:rPr b="0" lang="en-US" sz="3200" spc="-1" strike="noStrike">
                <a:latin typeface="Arial"/>
              </a:rPr>
              <a:t> (1 BC-AD 67) is believed to be one of the oldest of Jesus’ disciples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solidFill>
                  <a:srgbClr val="f10d0c"/>
                </a:solidFill>
                <a:uFillTx/>
                <a:latin typeface="Arial"/>
              </a:rPr>
              <a:t>John Mark</a:t>
            </a:r>
            <a:r>
              <a:rPr b="0" lang="en-US" sz="3200" spc="-1" strike="noStrike">
                <a:latin typeface="Arial"/>
              </a:rPr>
              <a:t> – cousin of Barnabas -Acts 12:12-14</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2a6099"/>
                </a:solidFill>
                <a:latin typeface="Arial"/>
              </a:rPr>
              <a:t>Peter</a:t>
            </a:r>
            <a:r>
              <a:rPr b="0" lang="en-US" sz="3200" spc="-1" strike="noStrike">
                <a:latin typeface="Arial"/>
              </a:rPr>
              <a:t> calls </a:t>
            </a:r>
            <a:r>
              <a:rPr b="0" lang="en-US" sz="3200" spc="-1" strike="noStrike">
                <a:solidFill>
                  <a:srgbClr val="f10d0c"/>
                </a:solidFill>
                <a:latin typeface="Arial"/>
              </a:rPr>
              <a:t>Mark</a:t>
            </a:r>
            <a:r>
              <a:rPr b="0" lang="en-US" sz="3200" spc="-1" strike="noStrike">
                <a:latin typeface="Arial"/>
              </a:rPr>
              <a:t> “my son” – (1 Pet. 5:13)</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known as “</a:t>
            </a:r>
            <a:r>
              <a:rPr b="0" lang="en-US" sz="3200" spc="-1" strike="noStrike">
                <a:solidFill>
                  <a:srgbClr val="f10d0c"/>
                </a:solidFill>
                <a:latin typeface="Arial"/>
              </a:rPr>
              <a:t>John Mark</a:t>
            </a:r>
            <a:r>
              <a:rPr b="0" lang="en-US" sz="3200" spc="-1" strike="noStrike">
                <a:latin typeface="Arial"/>
              </a:rPr>
              <a:t>” and “</a:t>
            </a:r>
            <a:r>
              <a:rPr b="0" lang="en-US" sz="3200" spc="-1" strike="noStrike">
                <a:solidFill>
                  <a:srgbClr val="f10d0c"/>
                </a:solidFill>
                <a:latin typeface="Arial"/>
              </a:rPr>
              <a:t>Mark</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f10d0c"/>
                </a:solidFill>
                <a:latin typeface="Arial"/>
              </a:rPr>
              <a:t>Mark</a:t>
            </a:r>
            <a:r>
              <a:rPr b="0" lang="en-US" sz="3200" spc="-1" strike="noStrike">
                <a:latin typeface="Arial"/>
              </a:rPr>
              <a:t> started church in Alexandria</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Also was a travel companion of Apostle Paul</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f10d0c"/>
                </a:solidFill>
                <a:latin typeface="Arial"/>
              </a:rPr>
              <a:t>Mark</a:t>
            </a:r>
            <a:r>
              <a:rPr b="0" lang="en-US" sz="3200" spc="-1" strike="noStrike">
                <a:latin typeface="Arial"/>
              </a:rPr>
              <a:t> wrote gospel of </a:t>
            </a:r>
            <a:r>
              <a:rPr b="0" lang="en-US" sz="3200" spc="-1" strike="noStrike">
                <a:solidFill>
                  <a:srgbClr val="f10d0c"/>
                </a:solidFill>
                <a:latin typeface="Arial"/>
              </a:rPr>
              <a:t>Mark</a:t>
            </a:r>
            <a:r>
              <a:rPr b="0" lang="en-US" sz="3200" spc="-1" strike="noStrike">
                <a:latin typeface="Arial"/>
              </a:rPr>
              <a:t> with </a:t>
            </a:r>
            <a:r>
              <a:rPr b="0" lang="en-US" sz="3200" spc="-1" strike="noStrike">
                <a:solidFill>
                  <a:srgbClr val="2a6099"/>
                </a:solidFill>
                <a:latin typeface="Arial"/>
              </a:rPr>
              <a:t>Peter</a:t>
            </a:r>
            <a:r>
              <a:rPr b="0" lang="en-US" sz="3200" spc="-1" strike="noStrike">
                <a:latin typeface="Arial"/>
              </a:rPr>
              <a:t> as the eyewitness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504000" y="-228600"/>
            <a:ext cx="9069840" cy="944640"/>
          </a:xfrm>
          <a:prstGeom prst="rect">
            <a:avLst/>
          </a:prstGeom>
          <a:noFill/>
          <a:ln w="0">
            <a:noFill/>
          </a:ln>
        </p:spPr>
        <p:txBody>
          <a:bodyPr lIns="0" rIns="0" tIns="0" bIns="0" anchor="ctr">
            <a:noAutofit/>
          </a:bodyPr>
          <a:p>
            <a:pPr algn="ctr">
              <a:lnSpc>
                <a:spcPct val="100000"/>
              </a:lnSpc>
              <a:buNone/>
            </a:pPr>
            <a:r>
              <a:rPr b="0" lang="en-US" sz="4400" spc="-1" strike="noStrike">
                <a:solidFill>
                  <a:srgbClr val="f10d0c"/>
                </a:solidFill>
                <a:latin typeface="Arial"/>
              </a:rPr>
              <a:t>Mark’s</a:t>
            </a:r>
            <a:r>
              <a:rPr b="0" lang="en-US" sz="4400" spc="-1" strike="noStrike">
                <a:latin typeface="Arial"/>
              </a:rPr>
              <a:t> Students</a:t>
            </a:r>
            <a:endParaRPr b="0" lang="en-US" sz="4400" spc="-1" strike="noStrike">
              <a:latin typeface="Arial"/>
            </a:endParaRPr>
          </a:p>
        </p:txBody>
      </p:sp>
      <p:sp>
        <p:nvSpPr>
          <p:cNvPr id="213" name="PlaceHolder 2"/>
          <p:cNvSpPr>
            <a:spLocks noGrp="1"/>
          </p:cNvSpPr>
          <p:nvPr>
            <p:ph/>
          </p:nvPr>
        </p:nvSpPr>
        <p:spPr>
          <a:xfrm>
            <a:off x="504000" y="4572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000" spc="-1" strike="noStrike">
                <a:latin typeface="Arial"/>
              </a:rPr>
              <a:t>Anianus (AD ?-82)</a:t>
            </a:r>
            <a:br/>
            <a:r>
              <a:rPr b="0" lang="en-US" sz="2000" spc="-1" strike="noStrike">
                <a:latin typeface="Arial"/>
              </a:rPr>
              <a:t>Avilius (AD ?-95)</a:t>
            </a:r>
            <a:br/>
            <a:r>
              <a:rPr b="0" lang="en-US" sz="2000" spc="-1" strike="noStrike">
                <a:latin typeface="Arial"/>
              </a:rPr>
              <a:t>Kedron (AD ?-106)</a:t>
            </a:r>
            <a:br/>
            <a:r>
              <a:rPr b="0" lang="en-US" sz="2000" spc="-1" strike="noStrike">
                <a:latin typeface="Arial"/>
              </a:rPr>
              <a:t>Primus (ca. AD 40-118)</a:t>
            </a:r>
            <a:br/>
            <a:r>
              <a:rPr b="0" lang="en-US" sz="2000" spc="-1" strike="noStrike">
                <a:latin typeface="Arial"/>
              </a:rPr>
              <a:t>Justus (AD ?-135)</a:t>
            </a:r>
            <a:br/>
            <a:r>
              <a:rPr b="0" lang="en-US" sz="2000" spc="-1" strike="noStrike">
                <a:latin typeface="Arial"/>
              </a:rPr>
              <a:t>Pantaenus (AD 195)</a:t>
            </a:r>
            <a:endParaRPr b="0" lang="en-US"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000" spc="-1" strike="noStrike">
                <a:latin typeface="Arial"/>
              </a:rPr>
              <a:t>Became bishops of Alexandria and led churches in North Africa</a:t>
            </a:r>
            <a:endParaRPr b="0" lang="en-US" sz="2000" spc="-1" strike="noStrike">
              <a:latin typeface="Arial"/>
            </a:endParaRPr>
          </a:p>
        </p:txBody>
      </p:sp>
      <p:pic>
        <p:nvPicPr>
          <p:cNvPr id="214" name="" descr=""/>
          <p:cNvPicPr/>
          <p:nvPr/>
        </p:nvPicPr>
        <p:blipFill>
          <a:blip r:embed="rId1"/>
          <a:stretch/>
        </p:blipFill>
        <p:spPr>
          <a:xfrm>
            <a:off x="0" y="2815200"/>
            <a:ext cx="10077840" cy="2853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6"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80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How do we know that our holy books are free from error? Because the books themselves say so. </a:t>
            </a:r>
            <a:br/>
            <a:r>
              <a:rPr b="0" lang="en-US" sz="3200" spc="-1" strike="noStrike">
                <a:latin typeface="Arial"/>
              </a:rPr>
              <a:t>Epistemological black holes of this sort are fast draining the light from our world. </a:t>
            </a:r>
            <a:br/>
            <a:br/>
            <a:r>
              <a:rPr b="0" lang="en-US" sz="3200" spc="-1" strike="noStrike">
                <a:latin typeface="Arial"/>
              </a:rPr>
              <a:t>—Sam Harris, neuroscientist, </a:t>
            </a:r>
            <a:br/>
            <a:r>
              <a:rPr b="0" lang="en-US" sz="3200" spc="-1" strike="noStrike">
                <a:latin typeface="Arial"/>
              </a:rPr>
              <a:t>speaker, and author of </a:t>
            </a:r>
            <a:br/>
            <a:r>
              <a:rPr b="0" lang="en-US" sz="3200" spc="-1" strike="noStrike">
                <a:latin typeface="Arial"/>
              </a:rPr>
              <a:t>The End of Faith: Religion, Terror, and the Future of Reason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Pantaenus</a:t>
            </a:r>
            <a:endParaRPr b="0" lang="en-US" sz="4400" spc="-1" strike="noStrike">
              <a:latin typeface="Arial"/>
            </a:endParaRPr>
          </a:p>
        </p:txBody>
      </p:sp>
      <p:sp>
        <p:nvSpPr>
          <p:cNvPr id="216"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94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One of </a:t>
            </a:r>
            <a:r>
              <a:rPr b="0" lang="en-US" sz="3200" spc="-1" strike="noStrike">
                <a:solidFill>
                  <a:srgbClr val="f10d0c"/>
                </a:solidFill>
                <a:latin typeface="Arial"/>
              </a:rPr>
              <a:t>Mark’s</a:t>
            </a:r>
            <a:r>
              <a:rPr b="0" lang="en-US" sz="3200" spc="-1" strike="noStrike">
                <a:latin typeface="Arial"/>
              </a:rPr>
              <a:t> students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Director of Catechetical School of Alexandria</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An ex-stoic philosopher who converted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Wrote about traveling east (possibly as far as India), citing how folks there were using the gospel of Matthew, written in Hebrew</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504000" y="74160"/>
            <a:ext cx="9069840" cy="1248480"/>
          </a:xfrm>
          <a:prstGeom prst="rect">
            <a:avLst/>
          </a:prstGeom>
          <a:noFill/>
          <a:ln w="0">
            <a:noFill/>
          </a:ln>
        </p:spPr>
        <p:txBody>
          <a:bodyPr lIns="0" rIns="0" tIns="0" bIns="0" anchor="ctr">
            <a:noAutofit/>
          </a:bodyPr>
          <a:p>
            <a:pPr algn="ctr">
              <a:lnSpc>
                <a:spcPct val="100000"/>
              </a:lnSpc>
              <a:buNone/>
            </a:pPr>
            <a:r>
              <a:rPr b="0" lang="en-US" sz="4400" spc="-1" strike="noStrike">
                <a:solidFill>
                  <a:srgbClr val="c9211e"/>
                </a:solidFill>
                <a:latin typeface="Arial"/>
              </a:rPr>
              <a:t>Clement</a:t>
            </a:r>
            <a:r>
              <a:rPr b="0" lang="en-US" sz="4400" spc="-1" strike="noStrike">
                <a:latin typeface="Arial"/>
              </a:rPr>
              <a:t> of Alexandria</a:t>
            </a:r>
            <a:br/>
            <a:r>
              <a:rPr b="0" lang="en-US" sz="4400" spc="-1" strike="noStrike">
                <a:latin typeface="Arial"/>
              </a:rPr>
              <a:t>(ca. AD 150-215)</a:t>
            </a:r>
            <a:endParaRPr b="0" lang="en-US" sz="4400" spc="-1" strike="noStrike">
              <a:latin typeface="Arial"/>
            </a:endParaRPr>
          </a:p>
        </p:txBody>
      </p:sp>
      <p:sp>
        <p:nvSpPr>
          <p:cNvPr id="218"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600" spc="-1" strike="noStrike">
                <a:latin typeface="Arial"/>
              </a:rPr>
              <a:t>Was a student of </a:t>
            </a:r>
            <a:r>
              <a:rPr b="0" lang="en-US" sz="2600" spc="-1" strike="noStrike">
                <a:solidFill>
                  <a:srgbClr val="2a6099"/>
                </a:solidFill>
                <a:latin typeface="Arial"/>
              </a:rPr>
              <a:t>Pantaenus</a:t>
            </a:r>
            <a:endParaRPr b="0" lang="en-US" sz="26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600" spc="-1" strike="noStrike">
                <a:latin typeface="Arial"/>
              </a:rPr>
              <a:t>Also taught at Catechetical School of Alexandria</a:t>
            </a:r>
            <a:endParaRPr b="0" lang="en-US" sz="2600" spc="-1" strike="noStrike">
              <a:latin typeface="Arial"/>
            </a:endParaRPr>
          </a:p>
        </p:txBody>
      </p:sp>
      <p:pic>
        <p:nvPicPr>
          <p:cNvPr id="219" name="" descr=""/>
          <p:cNvPicPr/>
          <p:nvPr/>
        </p:nvPicPr>
        <p:blipFill>
          <a:blip r:embed="rId1"/>
          <a:stretch/>
        </p:blipFill>
        <p:spPr>
          <a:xfrm>
            <a:off x="0" y="2815200"/>
            <a:ext cx="10077840" cy="28530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solidFill>
                  <a:srgbClr val="c9211e"/>
                </a:solidFill>
                <a:latin typeface="Arial"/>
              </a:rPr>
              <a:t>Origen</a:t>
            </a:r>
            <a:r>
              <a:rPr b="0" lang="en-US" sz="4400" spc="-1" strike="noStrike">
                <a:latin typeface="Arial"/>
              </a:rPr>
              <a:t> (ca. AD 185-254)</a:t>
            </a:r>
            <a:endParaRPr b="0" lang="en-US" sz="4400" spc="-1" strike="noStrike">
              <a:latin typeface="Arial"/>
            </a:endParaRPr>
          </a:p>
        </p:txBody>
      </p:sp>
      <p:sp>
        <p:nvSpPr>
          <p:cNvPr id="221"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pc="-1" strike="noStrike">
                <a:latin typeface="Arial"/>
              </a:rPr>
              <a:t>Was a student of </a:t>
            </a:r>
            <a:r>
              <a:rPr b="0" lang="en-US" sz="2800" spc="-1" strike="noStrike">
                <a:solidFill>
                  <a:srgbClr val="2a6099"/>
                </a:solidFill>
                <a:latin typeface="Arial"/>
              </a:rPr>
              <a:t>Clement</a:t>
            </a:r>
            <a:r>
              <a:rPr b="0" lang="en-US" sz="2800" spc="-1" strike="noStrike">
                <a:latin typeface="Arial"/>
              </a:rPr>
              <a:t> of Alexandria</a:t>
            </a:r>
            <a:endParaRPr b="0" lang="en-US"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800" spc="-1" strike="noStrike">
                <a:latin typeface="Arial"/>
              </a:rPr>
              <a:t>Also taught at the same school</a:t>
            </a:r>
            <a:endParaRPr b="0" lang="en-US" sz="2800" spc="-1" strike="noStrike">
              <a:latin typeface="Arial"/>
            </a:endParaRPr>
          </a:p>
        </p:txBody>
      </p:sp>
      <p:pic>
        <p:nvPicPr>
          <p:cNvPr id="222" name="" descr=""/>
          <p:cNvPicPr/>
          <p:nvPr/>
        </p:nvPicPr>
        <p:blipFill>
          <a:blip r:embed="rId1"/>
          <a:stretch/>
        </p:blipFill>
        <p:spPr>
          <a:xfrm>
            <a:off x="22320" y="2887200"/>
            <a:ext cx="10077840" cy="28530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8600"/>
            <a:ext cx="9069840" cy="944640"/>
          </a:xfrm>
          <a:prstGeom prst="rect">
            <a:avLst/>
          </a:prstGeom>
          <a:noFill/>
          <a:ln w="0">
            <a:noFill/>
          </a:ln>
        </p:spPr>
        <p:txBody>
          <a:bodyPr lIns="0" rIns="0" tIns="0" bIns="0" anchor="ctr">
            <a:noAutofit/>
          </a:bodyPr>
          <a:p>
            <a:pPr algn="ctr">
              <a:lnSpc>
                <a:spcPct val="100000"/>
              </a:lnSpc>
              <a:buNone/>
            </a:pPr>
            <a:r>
              <a:rPr b="0" lang="en-US" sz="4400" spc="-1" strike="noStrike">
                <a:solidFill>
                  <a:srgbClr val="c9211e"/>
                </a:solidFill>
                <a:latin typeface="Arial"/>
              </a:rPr>
              <a:t>Pamphilus</a:t>
            </a:r>
            <a:r>
              <a:rPr b="0" lang="en-US" sz="4400" spc="-1" strike="noStrike">
                <a:latin typeface="Arial"/>
              </a:rPr>
              <a:t> of Caesarea</a:t>
            </a:r>
            <a:endParaRPr b="0" lang="en-US" sz="4400" spc="-1" strike="noStrike">
              <a:latin typeface="Arial"/>
            </a:endParaRPr>
          </a:p>
        </p:txBody>
      </p:sp>
      <p:sp>
        <p:nvSpPr>
          <p:cNvPr id="224" name="PlaceHolder 2"/>
          <p:cNvSpPr>
            <a:spLocks noGrp="1"/>
          </p:cNvSpPr>
          <p:nvPr>
            <p:ph/>
          </p:nvPr>
        </p:nvSpPr>
        <p:spPr>
          <a:xfrm>
            <a:off x="534240" y="79416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pc="-1" strike="noStrike">
                <a:solidFill>
                  <a:srgbClr val="2a6099"/>
                </a:solidFill>
                <a:latin typeface="Arial"/>
              </a:rPr>
              <a:t>Origen</a:t>
            </a:r>
            <a:r>
              <a:rPr b="0" lang="en-US" sz="2800" spc="-1" strike="noStrike">
                <a:latin typeface="Arial"/>
              </a:rPr>
              <a:t> was from </a:t>
            </a:r>
            <a:r>
              <a:rPr b="0" lang="en-US" sz="2800" spc="-1" strike="noStrike">
                <a:solidFill>
                  <a:srgbClr val="000000"/>
                </a:solidFill>
                <a:latin typeface="Arial"/>
              </a:rPr>
              <a:t>Alexandria</a:t>
            </a:r>
            <a:r>
              <a:rPr b="0" lang="en-US" sz="2800" spc="-1" strike="noStrike">
                <a:latin typeface="Arial"/>
              </a:rPr>
              <a:t> and fled </a:t>
            </a:r>
            <a:br/>
            <a:r>
              <a:rPr b="0" lang="en-US" sz="2800" spc="-1" strike="noStrike">
                <a:latin typeface="Arial"/>
              </a:rPr>
              <a:t>to Caesarea Maritima after persecution</a:t>
            </a:r>
            <a:endParaRPr b="0" lang="en-US"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800" spc="-1" strike="noStrike">
                <a:solidFill>
                  <a:srgbClr val="c9211e"/>
                </a:solidFill>
                <a:latin typeface="Arial"/>
              </a:rPr>
              <a:t>Pamphilus</a:t>
            </a:r>
            <a:r>
              <a:rPr b="0" lang="en-US" sz="2800" spc="-1" strike="noStrike">
                <a:latin typeface="Arial"/>
              </a:rPr>
              <a:t> (?AD - ?AD) was </a:t>
            </a:r>
            <a:r>
              <a:rPr b="0" lang="en-US" sz="2800" spc="-1" strike="noStrike">
                <a:solidFill>
                  <a:srgbClr val="000000"/>
                </a:solidFill>
                <a:latin typeface="Arial"/>
              </a:rPr>
              <a:t>also from</a:t>
            </a:r>
            <a:r>
              <a:rPr b="0" lang="en-US" sz="2800" spc="-1" strike="noStrike">
                <a:solidFill>
                  <a:srgbClr val="800080"/>
                </a:solidFill>
                <a:latin typeface="Arial"/>
              </a:rPr>
              <a:t> </a:t>
            </a:r>
            <a:r>
              <a:rPr b="0" lang="en-US" sz="2800" spc="-1" strike="noStrike">
                <a:solidFill>
                  <a:srgbClr val="000000"/>
                </a:solidFill>
                <a:latin typeface="Arial"/>
              </a:rPr>
              <a:t>Alexandria</a:t>
            </a:r>
            <a:r>
              <a:rPr b="0" lang="en-US" sz="2800" spc="-1" strike="noStrike">
                <a:latin typeface="Arial"/>
              </a:rPr>
              <a:t> and was a student of </a:t>
            </a:r>
            <a:r>
              <a:rPr b="0" lang="en-US" sz="2800" spc="-1" strike="noStrike">
                <a:solidFill>
                  <a:srgbClr val="2a6099"/>
                </a:solidFill>
                <a:latin typeface="Arial"/>
              </a:rPr>
              <a:t>Origen</a:t>
            </a:r>
            <a:endParaRPr b="0" lang="en-US" sz="2800" spc="-1" strike="noStrike">
              <a:latin typeface="Arial"/>
            </a:endParaRPr>
          </a:p>
        </p:txBody>
      </p:sp>
      <p:pic>
        <p:nvPicPr>
          <p:cNvPr id="225" name="" descr=""/>
          <p:cNvPicPr/>
          <p:nvPr/>
        </p:nvPicPr>
        <p:blipFill>
          <a:blip r:embed="rId1"/>
          <a:stretch/>
        </p:blipFill>
        <p:spPr>
          <a:xfrm>
            <a:off x="0" y="2815200"/>
            <a:ext cx="10077840" cy="28530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solidFill>
                  <a:srgbClr val="f10d0c"/>
                </a:solidFill>
                <a:latin typeface="Arial"/>
              </a:rPr>
              <a:t>Eusebius</a:t>
            </a:r>
            <a:endParaRPr b="0" lang="en-US" sz="4400" spc="-1" strike="noStrike">
              <a:latin typeface="Arial"/>
            </a:endParaRPr>
          </a:p>
        </p:txBody>
      </p:sp>
      <p:sp>
        <p:nvSpPr>
          <p:cNvPr id="227"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pc="-1" strike="noStrike">
                <a:solidFill>
                  <a:srgbClr val="f10d0c"/>
                </a:solidFill>
                <a:latin typeface="Arial"/>
              </a:rPr>
              <a:t>Eusebius</a:t>
            </a:r>
            <a:r>
              <a:rPr b="0" lang="en-US" sz="2800" spc="-1" strike="noStrike">
                <a:latin typeface="Arial"/>
              </a:rPr>
              <a:t> of Caesarea (ca AD 263-339)</a:t>
            </a:r>
            <a:br/>
            <a:r>
              <a:rPr b="0" lang="en-US" sz="2800" spc="-1" strike="noStrike">
                <a:latin typeface="Arial"/>
              </a:rPr>
              <a:t>– student of </a:t>
            </a:r>
            <a:r>
              <a:rPr b="0" lang="en-US" sz="2800" spc="-1" strike="noStrike">
                <a:solidFill>
                  <a:srgbClr val="2a6099"/>
                </a:solidFill>
                <a:latin typeface="Arial"/>
              </a:rPr>
              <a:t>Pamphilus</a:t>
            </a:r>
            <a:endParaRPr b="0" lang="en-US"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800" spc="-1" strike="noStrike">
                <a:latin typeface="Arial"/>
              </a:rPr>
              <a:t>Documented </a:t>
            </a:r>
            <a:r>
              <a:rPr b="0" lang="en-US" sz="2800" spc="-1" strike="noStrike">
                <a:solidFill>
                  <a:srgbClr val="2a6099"/>
                </a:solidFill>
                <a:latin typeface="Arial"/>
              </a:rPr>
              <a:t>Pamphilus</a:t>
            </a:r>
            <a:r>
              <a:rPr b="0" lang="en-US" sz="2800" spc="-1" strike="noStrike">
                <a:latin typeface="Arial"/>
              </a:rPr>
              <a:t>’ career in a writing: “Vita”</a:t>
            </a:r>
            <a:endParaRPr b="0" lang="en-US" sz="2800" spc="-1" strike="noStrike">
              <a:latin typeface="Arial"/>
            </a:endParaRPr>
          </a:p>
        </p:txBody>
      </p:sp>
      <p:pic>
        <p:nvPicPr>
          <p:cNvPr id="228" name="" descr=""/>
          <p:cNvPicPr/>
          <p:nvPr/>
        </p:nvPicPr>
        <p:blipFill>
          <a:blip r:embed="rId1"/>
          <a:stretch/>
        </p:blipFill>
        <p:spPr>
          <a:xfrm>
            <a:off x="0" y="2815200"/>
            <a:ext cx="10077840" cy="285300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Peter’s students</a:t>
            </a:r>
            <a:endParaRPr b="0" lang="en-US" sz="4400" spc="-1" strike="noStrike">
              <a:latin typeface="Arial"/>
            </a:endParaRPr>
          </a:p>
        </p:txBody>
      </p:sp>
      <p:sp>
        <p:nvSpPr>
          <p:cNvPr id="230"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Chain of custody of the scriptures from Peter to Eusebius</a:t>
            </a:r>
            <a:endParaRPr b="0" lang="en-US" sz="3200" spc="-1" strike="noStrike">
              <a:latin typeface="Arial"/>
            </a:endParaRPr>
          </a:p>
        </p:txBody>
      </p:sp>
      <p:grpSp>
        <p:nvGrpSpPr>
          <p:cNvPr id="231" name="Group 7"/>
          <p:cNvGrpSpPr/>
          <p:nvPr/>
        </p:nvGrpSpPr>
        <p:grpSpPr>
          <a:xfrm>
            <a:off x="685800" y="2514600"/>
            <a:ext cx="8888040" cy="2762280"/>
            <a:chOff x="685800" y="2514600"/>
            <a:chExt cx="8888040" cy="2762280"/>
          </a:xfrm>
        </p:grpSpPr>
        <p:pic>
          <p:nvPicPr>
            <p:cNvPr id="232" name="Picture 13" descr=""/>
            <p:cNvPicPr/>
            <p:nvPr/>
          </p:nvPicPr>
          <p:blipFill>
            <a:blip r:embed="rId1"/>
            <a:stretch/>
          </p:blipFill>
          <p:spPr>
            <a:xfrm>
              <a:off x="685800" y="2514600"/>
              <a:ext cx="8888040" cy="2419200"/>
            </a:xfrm>
            <a:prstGeom prst="rect">
              <a:avLst/>
            </a:prstGeom>
            <a:ln w="0">
              <a:noFill/>
            </a:ln>
          </p:spPr>
        </p:pic>
        <p:sp>
          <p:nvSpPr>
            <p:cNvPr id="233" name="TextBox 12"/>
            <p:cNvSpPr/>
            <p:nvPr/>
          </p:nvSpPr>
          <p:spPr>
            <a:xfrm>
              <a:off x="1741320" y="4807440"/>
              <a:ext cx="6554520" cy="46944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Council of Laodicea</a:t>
            </a:r>
            <a:endParaRPr b="0" lang="en-US" sz="4400" spc="-1" strike="noStrike">
              <a:latin typeface="Arial"/>
            </a:endParaRPr>
          </a:p>
        </p:txBody>
      </p:sp>
      <p:sp>
        <p:nvSpPr>
          <p:cNvPr id="235"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8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Publicly identified a cannon of writings to be considered as scripture based on their analysis of the chain of custody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first known public testing of the </a:t>
            </a:r>
            <a:br/>
            <a:r>
              <a:rPr b="0" lang="en-US" sz="3200" spc="-1" strike="noStrike">
                <a:latin typeface="Arial"/>
              </a:rPr>
              <a:t>gospel accounts’ chain of custody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chain of custody identified texts </a:t>
            </a:r>
            <a:br/>
            <a:r>
              <a:rPr b="0" lang="en-US" sz="3200" spc="-1" strike="noStrike">
                <a:latin typeface="Arial"/>
              </a:rPr>
              <a:t>tied to the authority of the apostles</a:t>
            </a:r>
            <a:endParaRPr b="0" lang="en-US" sz="3200" spc="-1" strike="noStrike">
              <a:latin typeface="Arial"/>
            </a:endParaRPr>
          </a:p>
        </p:txBody>
      </p:sp>
      <p:pic>
        <p:nvPicPr>
          <p:cNvPr id="236" name="" descr=""/>
          <p:cNvPicPr/>
          <p:nvPr/>
        </p:nvPicPr>
        <p:blipFill>
          <a:blip r:embed="rId1"/>
          <a:stretch/>
        </p:blipFill>
        <p:spPr>
          <a:xfrm>
            <a:off x="6919200" y="2286000"/>
            <a:ext cx="3429000" cy="34290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What if they didn’t exist?</a:t>
            </a:r>
            <a:endParaRPr b="0" lang="en-US" sz="4400" spc="-1" strike="noStrike">
              <a:latin typeface="Arial"/>
            </a:endParaRPr>
          </a:p>
        </p:txBody>
      </p:sp>
      <p:sp>
        <p:nvSpPr>
          <p:cNvPr id="238"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90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If the main Christian eyewitness account documents about Jesus were lost to history, would we still have enough to learn the truth about Jesus?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Yes, even If we relied on </a:t>
            </a:r>
            <a:br/>
            <a:r>
              <a:rPr b="0" lang="en-US" sz="3200" spc="-1" strike="noStrike">
                <a:latin typeface="Arial"/>
              </a:rPr>
              <a:t>the writings of Ignatius, </a:t>
            </a:r>
            <a:br/>
            <a:r>
              <a:rPr b="0" lang="en-US" sz="3200" spc="-1" strike="noStrike">
                <a:latin typeface="Arial"/>
              </a:rPr>
              <a:t>Polycarp, and Clement </a:t>
            </a:r>
            <a:br/>
            <a:r>
              <a:rPr b="0" lang="en-US" sz="3200" spc="-1" strike="noStrike">
                <a:latin typeface="Arial"/>
              </a:rPr>
              <a:t>alone</a:t>
            </a:r>
            <a:endParaRPr b="0" lang="en-US" sz="3200" spc="-1" strike="noStrike">
              <a:latin typeface="Arial"/>
            </a:endParaRPr>
          </a:p>
        </p:txBody>
      </p:sp>
      <p:pic>
        <p:nvPicPr>
          <p:cNvPr id="239" name="" descr=""/>
          <p:cNvPicPr/>
          <p:nvPr/>
        </p:nvPicPr>
        <p:blipFill>
          <a:blip r:embed="rId1"/>
          <a:stretch/>
        </p:blipFill>
        <p:spPr>
          <a:xfrm>
            <a:off x="5486400" y="2621160"/>
            <a:ext cx="4594320" cy="30564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Even without the Bible...</a:t>
            </a:r>
            <a:endParaRPr b="0" lang="en-US" sz="4400" spc="-1" strike="noStrike">
              <a:latin typeface="Arial"/>
            </a:endParaRPr>
          </a:p>
        </p:txBody>
      </p:sp>
      <p:sp>
        <p:nvSpPr>
          <p:cNvPr id="241"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96000"/>
          </a:bodyPr>
          <a:p>
            <a:pPr marL="432000" indent="-324000">
              <a:lnSpc>
                <a:spcPct val="90000"/>
              </a:lnSpc>
              <a:spcBef>
                <a:spcPts val="1168"/>
              </a:spcBef>
              <a:buClr>
                <a:srgbClr val="000000"/>
              </a:buClr>
              <a:buSzPct val="45000"/>
              <a:buFont typeface="Wingdings" charset="2"/>
              <a:buChar char=""/>
            </a:pPr>
            <a:r>
              <a:rPr b="0" lang="en-US" sz="3200" spc="-1" strike="noStrike">
                <a:latin typeface="Arial"/>
              </a:rPr>
              <a:t>The </a:t>
            </a:r>
            <a:r>
              <a:rPr b="0" lang="en-US" sz="3200" spc="-1" strike="noStrike" u="sng">
                <a:uFillTx/>
                <a:latin typeface="Arial"/>
              </a:rPr>
              <a:t>early church fathers</a:t>
            </a:r>
            <a:r>
              <a:rPr b="0" lang="en-US" sz="3200" spc="-1" strike="noStrike">
                <a:latin typeface="Arial"/>
              </a:rPr>
              <a:t> of the 2+3rd centuries </a:t>
            </a:r>
            <a:br/>
            <a:r>
              <a:rPr b="0" lang="en-US" sz="3200" spc="-1" strike="noStrike" u="sng">
                <a:uFillTx/>
                <a:latin typeface="Arial"/>
              </a:rPr>
              <a:t>quoted</a:t>
            </a:r>
            <a:r>
              <a:rPr b="0" lang="en-US" sz="3200" spc="-1" strike="noStrike">
                <a:latin typeface="Arial"/>
              </a:rPr>
              <a:t> the </a:t>
            </a:r>
            <a:r>
              <a:rPr b="0" lang="en-US" sz="3200" spc="-1" strike="noStrike" u="sng">
                <a:uFillTx/>
                <a:latin typeface="Arial"/>
              </a:rPr>
              <a:t>New Testament</a:t>
            </a:r>
            <a:r>
              <a:rPr b="0" lang="en-US" sz="3200" spc="-1" strike="noStrike">
                <a:latin typeface="Arial"/>
              </a:rPr>
              <a:t> at least </a:t>
            </a:r>
            <a:r>
              <a:rPr b="1" lang="en-US" sz="3200" spc="-1" strike="noStrike">
                <a:solidFill>
                  <a:srgbClr val="c9211e"/>
                </a:solidFill>
                <a:latin typeface="Arial"/>
              </a:rPr>
              <a:t>36,289</a:t>
            </a:r>
            <a:r>
              <a:rPr b="1" lang="en-US" sz="3200" spc="-1" strike="noStrike">
                <a:latin typeface="Arial"/>
              </a:rPr>
              <a:t> </a:t>
            </a:r>
            <a:r>
              <a:rPr b="1" lang="en-US" sz="3200" spc="-1" strike="noStrike">
                <a:solidFill>
                  <a:srgbClr val="c9211e"/>
                </a:solidFill>
                <a:latin typeface="Arial"/>
              </a:rPr>
              <a:t>times</a:t>
            </a:r>
            <a:r>
              <a:rPr b="0" lang="en-US" sz="3200" spc="-1" strike="noStrike">
                <a:latin typeface="Arial"/>
              </a:rPr>
              <a:t>.</a:t>
            </a:r>
            <a:endParaRPr b="0" lang="en-US" sz="3200" spc="-1" strike="noStrike">
              <a:latin typeface="Arial"/>
            </a:endParaRPr>
          </a:p>
          <a:p>
            <a:pPr marL="432000" indent="-324000">
              <a:lnSpc>
                <a:spcPct val="90000"/>
              </a:lnSpc>
              <a:spcBef>
                <a:spcPts val="1168"/>
              </a:spcBef>
              <a:buClr>
                <a:srgbClr val="000000"/>
              </a:buClr>
              <a:buSzPct val="45000"/>
              <a:buFont typeface="Wingdings" charset="2"/>
              <a:buChar char=""/>
            </a:pPr>
            <a:r>
              <a:rPr b="0" lang="en-US" sz="3200" spc="-1" strike="noStrike">
                <a:latin typeface="Arial"/>
              </a:rPr>
              <a:t>Counting all early church fathers, </a:t>
            </a:r>
            <a:br/>
            <a:r>
              <a:rPr b="0" lang="en-US" sz="3200" spc="-1" strike="noStrike">
                <a:latin typeface="Arial"/>
              </a:rPr>
              <a:t>we have </a:t>
            </a:r>
            <a:r>
              <a:rPr b="1" lang="en-US" sz="3200" spc="-1" strike="noStrike" u="sng">
                <a:solidFill>
                  <a:srgbClr val="2a6099"/>
                </a:solidFill>
                <a:uFillTx/>
                <a:latin typeface="Arial"/>
              </a:rPr>
              <a:t>one million citations</a:t>
            </a:r>
            <a:r>
              <a:rPr b="0" lang="en-US" sz="3200" spc="-1" strike="noStrike">
                <a:latin typeface="Arial"/>
              </a:rPr>
              <a:t> of the </a:t>
            </a:r>
            <a:r>
              <a:rPr b="0" lang="en-US" sz="3200" spc="-1" strike="noStrike" u="sng">
                <a:uFillTx/>
                <a:latin typeface="Arial"/>
              </a:rPr>
              <a:t>New testament</a:t>
            </a:r>
            <a:endParaRPr b="0" lang="en-US" sz="3200" spc="-1" strike="noStrike">
              <a:latin typeface="Arial"/>
            </a:endParaRPr>
          </a:p>
          <a:p>
            <a:pPr marL="432000" indent="-324000">
              <a:lnSpc>
                <a:spcPct val="90000"/>
              </a:lnSpc>
              <a:spcBef>
                <a:spcPts val="1168"/>
              </a:spcBef>
              <a:buClr>
                <a:srgbClr val="000000"/>
              </a:buClr>
              <a:buSzPct val="45000"/>
              <a:buFont typeface="Wingdings" charset="2"/>
              <a:buChar char=""/>
            </a:pPr>
            <a:r>
              <a:rPr b="0" lang="en-US" sz="3200" spc="-1" strike="noStrike">
                <a:latin typeface="Arial"/>
              </a:rPr>
              <a:t>You can read nearly the entire New Testament from their </a:t>
            </a:r>
            <a:r>
              <a:rPr b="0" lang="en-US" sz="3200" spc="-1" strike="noStrike" u="sng">
                <a:uFillTx/>
                <a:latin typeface="Arial"/>
              </a:rPr>
              <a:t>quotations alone</a:t>
            </a:r>
            <a:r>
              <a:rPr b="0" lang="en-US" sz="3200" spc="-1" strike="noStrike">
                <a:latin typeface="Arial"/>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From non-canonical sources</a:t>
            </a:r>
            <a:endParaRPr b="0" lang="en-US" sz="4400" spc="-1" strike="noStrike">
              <a:latin typeface="Arial"/>
            </a:endParaRPr>
          </a:p>
        </p:txBody>
      </p:sp>
      <p:sp>
        <p:nvSpPr>
          <p:cNvPr id="243"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79000"/>
          </a:bodyPr>
          <a:p>
            <a:pPr marL="216000" indent="-216000">
              <a:lnSpc>
                <a:spcPct val="100000"/>
              </a:lnSpc>
              <a:spcBef>
                <a:spcPts val="1417"/>
              </a:spcBef>
              <a:buClr>
                <a:srgbClr val="000000"/>
              </a:buClr>
              <a:buSzPct val="45000"/>
              <a:buFont typeface="Wingdings" charset="2"/>
              <a:buChar char=""/>
            </a:pPr>
            <a:r>
              <a:rPr b="0" lang="en-US" sz="3200" spc="-1" strike="noStrike">
                <a:latin typeface="Arial"/>
              </a:rPr>
              <a:t>We would still know that Jesus was </a:t>
            </a:r>
            <a:br/>
            <a:r>
              <a:rPr b="0" lang="en-US" sz="3200" spc="-1" strike="noStrike">
                <a:latin typeface="Arial"/>
              </a:rPr>
              <a:t>-Jesus was predicted by OT prophets</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-conceived of Holy Spirit as only begotten Son of God</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-born of the virgin Mary</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-announced with a star</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-came forth from God and manifested God’s will and knowledge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What Critics Have Said</a:t>
            </a:r>
            <a:endParaRPr b="0" lang="en-US" sz="4400" spc="-1" strike="noStrike">
              <a:latin typeface="Arial"/>
            </a:endParaRPr>
          </a:p>
        </p:txBody>
      </p:sp>
      <p:sp>
        <p:nvSpPr>
          <p:cNvPr id="138"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characters and events depicted in the … bible are fictitious. </a:t>
            </a:r>
            <a:br/>
            <a:r>
              <a:rPr b="0" lang="en-US" sz="3200" spc="-1" strike="noStrike">
                <a:latin typeface="Arial"/>
              </a:rPr>
              <a:t>Any similarity to actual persons, living or dead, is purely coincidental </a:t>
            </a:r>
            <a:br/>
            <a:r>
              <a:rPr b="0" lang="en-US" sz="3200" spc="-1" strike="noStrike">
                <a:latin typeface="Arial"/>
              </a:rPr>
              <a:t>—Comedians and magicians “Penn and Teller”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Non-canon writings</a:t>
            </a:r>
            <a:endParaRPr b="0" lang="en-US" sz="4400" spc="-1" strike="noStrike">
              <a:latin typeface="Arial"/>
            </a:endParaRPr>
          </a:p>
        </p:txBody>
      </p:sp>
      <p:sp>
        <p:nvSpPr>
          <p:cNvPr id="245"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85000"/>
          </a:bodyPr>
          <a:p>
            <a:pPr marL="216000" indent="-216000">
              <a:lnSpc>
                <a:spcPct val="100000"/>
              </a:lnSpc>
              <a:spcBef>
                <a:spcPts val="1417"/>
              </a:spcBef>
              <a:buClr>
                <a:srgbClr val="000000"/>
              </a:buClr>
              <a:buSzPct val="45000"/>
              <a:buFont typeface="Wingdings" charset="2"/>
              <a:buChar char=""/>
            </a:pPr>
            <a:r>
              <a:rPr b="0" lang="en-US" sz="3200" spc="-1" strike="noStrike">
                <a:latin typeface="Arial"/>
              </a:rPr>
              <a:t>-baptized by John the Baptist</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-Lived a humble, perfect, and sinless life</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-spoke the words of God</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-taught many divine truths</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-anointed with oil</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-unjustly treated, condemned, whipped, and crucified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504000" y="74160"/>
            <a:ext cx="9069840" cy="12484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That was what 1</a:t>
            </a:r>
            <a:r>
              <a:rPr b="0" lang="en-US" sz="4400" spc="-1" strike="noStrike" baseline="33000">
                <a:latin typeface="Arial"/>
              </a:rPr>
              <a:t>st</a:t>
            </a:r>
            <a:r>
              <a:rPr b="0" lang="en-US" sz="4400" spc="-1" strike="noStrike">
                <a:latin typeface="Arial"/>
              </a:rPr>
              <a:t> century students believed</a:t>
            </a:r>
            <a:endParaRPr b="0" lang="en-US" sz="4400" spc="-1" strike="noStrike">
              <a:latin typeface="Arial"/>
            </a:endParaRPr>
          </a:p>
        </p:txBody>
      </p:sp>
      <p:sp>
        <p:nvSpPr>
          <p:cNvPr id="247" name="PlaceHolder 2"/>
          <p:cNvSpPr>
            <a:spLocks noGrp="1"/>
          </p:cNvSpPr>
          <p:nvPr>
            <p:ph/>
          </p:nvPr>
        </p:nvSpPr>
        <p:spPr>
          <a:xfrm>
            <a:off x="504000" y="1326600"/>
            <a:ext cx="9069840" cy="3286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Jesus of Nazareth was not a late invention of someone’s imagination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earliest students of the apostles believed the same things we have in our current bible cannon.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How was scripture preserved?</a:t>
            </a:r>
            <a:endParaRPr b="0" lang="en-US" sz="4400" spc="-1" strike="noStrike">
              <a:latin typeface="Arial"/>
            </a:endParaRPr>
          </a:p>
        </p:txBody>
      </p:sp>
      <p:sp>
        <p:nvSpPr>
          <p:cNvPr id="249"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6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No one knows for sure how scriptures preserved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But we have some reasonable possibilities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Paul and Peter described each others letters as scripture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Jewish tradition of record keeping</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Deut 31:24-26 references scribes (Sopherim)</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Masoretes – used meticulous statistics and notations at ends of their writings to indicate accuracy levels of a text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Dead Sea Scrolls (from 100 BC) showed how accurate Masoretes were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Back to the skeptics</a:t>
            </a:r>
            <a:endParaRPr b="0" lang="en-US" sz="4400" spc="-1" strike="noStrike">
              <a:latin typeface="Arial"/>
            </a:endParaRPr>
          </a:p>
        </p:txBody>
      </p:sp>
      <p:sp>
        <p:nvSpPr>
          <p:cNvPr id="251"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9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Ignatius, Polycarp, and Clement didn’t quote scripture precisely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Paraphrasing NT or OT scripture is not reasonable evidence that they did not exist at the time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Even with paraphrasing, the same Jesus is being described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Corruptions in the scriptures?</a:t>
            </a:r>
            <a:endParaRPr b="0" lang="en-US" sz="4400" spc="-1" strike="noStrike">
              <a:latin typeface="Arial"/>
            </a:endParaRPr>
          </a:p>
        </p:txBody>
      </p:sp>
      <p:sp>
        <p:nvSpPr>
          <p:cNvPr id="253"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8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How can we trust the scriptures are accurate when there have been obvious insertions/corruptions found in texts?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Textual Criticism – 1000’s of manuscripts to compare with to find corruptions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Compare to Herodotus’ “The Histories in the fifth century BC” that only has 8 manuscripts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5"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8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Reliability of New Testament</a:t>
            </a:r>
            <a:br/>
            <a:r>
              <a:rPr b="0" lang="en-US" sz="3200" spc="-1" strike="noStrike">
                <a:latin typeface="Arial"/>
              </a:rPr>
              <a:t>compared to other ancient</a:t>
            </a:r>
            <a:br/>
            <a:r>
              <a:rPr b="0" lang="en-US" sz="3200" spc="-1" strike="noStrike">
                <a:latin typeface="Arial"/>
              </a:rPr>
              <a:t>documents.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Little time between Jesus</a:t>
            </a:r>
            <a:br/>
            <a:r>
              <a:rPr b="0" lang="en-US" sz="3200" spc="-1" strike="noStrike">
                <a:latin typeface="Arial"/>
              </a:rPr>
              <a:t>and manuscripts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 of manuscripts tower over</a:t>
            </a:r>
            <a:br/>
            <a:r>
              <a:rPr b="0" lang="en-US" sz="3200" spc="-1" strike="noStrike">
                <a:latin typeface="Arial"/>
              </a:rPr>
              <a:t>any other ancient literature</a:t>
            </a:r>
            <a:endParaRPr b="0" lang="en-US" sz="3200" spc="-1" strike="noStrike">
              <a:latin typeface="Arial"/>
            </a:endParaRPr>
          </a:p>
        </p:txBody>
      </p:sp>
      <p:pic>
        <p:nvPicPr>
          <p:cNvPr id="256" name="" descr=""/>
          <p:cNvPicPr/>
          <p:nvPr/>
        </p:nvPicPr>
        <p:blipFill>
          <a:blip r:embed="rId1"/>
          <a:stretch/>
        </p:blipFill>
        <p:spPr>
          <a:xfrm rot="16200000">
            <a:off x="4780080" y="695880"/>
            <a:ext cx="5713200" cy="43246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504000" y="74160"/>
            <a:ext cx="9069840" cy="12484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How accurate is the New Testament reconstruction?</a:t>
            </a:r>
            <a:endParaRPr b="0" lang="en-US" sz="4400" spc="-1" strike="noStrike">
              <a:latin typeface="Arial"/>
            </a:endParaRPr>
          </a:p>
        </p:txBody>
      </p:sp>
      <p:sp>
        <p:nvSpPr>
          <p:cNvPr id="258" name="PlaceHolder 2"/>
          <p:cNvSpPr>
            <a:spLocks noGrp="1"/>
          </p:cNvSpPr>
          <p:nvPr>
            <p:ph/>
          </p:nvPr>
        </p:nvSpPr>
        <p:spPr>
          <a:xfrm>
            <a:off x="496440" y="1319040"/>
            <a:ext cx="9069840" cy="3286440"/>
          </a:xfrm>
          <a:prstGeom prst="rect">
            <a:avLst/>
          </a:prstGeom>
          <a:noFill/>
          <a:ln w="0">
            <a:noFill/>
          </a:ln>
        </p:spPr>
        <p:txBody>
          <a:bodyPr lIns="0" rIns="0" tIns="0" bIns="0" anchor="t">
            <a:normAutofit fontScale="71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about </a:t>
            </a:r>
            <a:r>
              <a:rPr b="0" lang="en-US" sz="3200" spc="-1" strike="noStrike" u="sng">
                <a:uFillTx/>
                <a:latin typeface="Arial"/>
              </a:rPr>
              <a:t>200,000 errors</a:t>
            </a:r>
            <a:r>
              <a:rPr b="0" lang="en-US" sz="3200" spc="-1" strike="noStrike">
                <a:latin typeface="Arial"/>
              </a:rPr>
              <a:t> in the New Testament manuscripts, </a:t>
            </a:r>
            <a:r>
              <a:rPr b="0" lang="en-US" sz="3200" spc="-1" strike="noStrike" u="sng">
                <a:uFillTx/>
                <a:latin typeface="Arial"/>
              </a:rPr>
              <a:t>over ~5,700 manuscripts</a:t>
            </a:r>
            <a:br/>
            <a:r>
              <a:rPr b="0" lang="en-US" sz="3200" spc="-1" strike="noStrike">
                <a:latin typeface="Arial"/>
              </a:rPr>
              <a:t>where a variant spelling of one letter counts as </a:t>
            </a:r>
            <a:r>
              <a:rPr b="0" lang="en-US" sz="3200" spc="-1" strike="noStrike" u="sng">
                <a:uFillTx/>
                <a:latin typeface="Arial"/>
              </a:rPr>
              <a:t>2,000 errors</a:t>
            </a:r>
            <a:r>
              <a:rPr b="0" lang="en-US" sz="3200" spc="-1" strike="noStrike">
                <a:latin typeface="Arial"/>
              </a:rPr>
              <a:t> since it has </a:t>
            </a:r>
            <a:r>
              <a:rPr b="0" lang="en-US" sz="3200" spc="-1" strike="noStrike" u="sng">
                <a:uFillTx/>
                <a:latin typeface="Arial"/>
              </a:rPr>
              <a:t>2,000 manuscripts</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vast majority are strictly grammatical in nature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Result? 98.33% to 99.5% accuracy compared to the original.</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 Christian doctrines affected by the .5%</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 other ancient document as well authenticated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Picture 12" descr=""/>
          <p:cNvPicPr/>
          <p:nvPr/>
        </p:nvPicPr>
        <p:blipFill>
          <a:blip r:embed="rId1"/>
          <a:stretch/>
        </p:blipFill>
        <p:spPr>
          <a:xfrm>
            <a:off x="323640" y="1157400"/>
            <a:ext cx="9500400" cy="2103840"/>
          </a:xfrm>
          <a:prstGeom prst="rect">
            <a:avLst/>
          </a:prstGeom>
          <a:ln w="0">
            <a:noFill/>
          </a:ln>
        </p:spPr>
      </p:pic>
      <p:sp>
        <p:nvSpPr>
          <p:cNvPr id="260" name="Rectangle 1"/>
          <p:cNvSpPr/>
          <p:nvPr/>
        </p:nvSpPr>
        <p:spPr>
          <a:xfrm>
            <a:off x="639360" y="3412080"/>
            <a:ext cx="8473680" cy="902520"/>
          </a:xfrm>
          <a:prstGeom prst="rect">
            <a:avLst/>
          </a:prstGeom>
          <a:noFill/>
          <a:ln w="0">
            <a:noFill/>
          </a:ln>
        </p:spPr>
        <p:style>
          <a:lnRef idx="0"/>
          <a:fillRef idx="0"/>
          <a:effectRef idx="0"/>
          <a:fontRef idx="minor"/>
        </p:style>
        <p:txBody>
          <a:bodyPr lIns="90000" rIns="90000" tIns="45000" bIns="45000" anchor="t">
            <a:spAutoFit/>
          </a:bodyPr>
          <a:p>
            <a:pPr algn="ctr">
              <a:lnSpc>
                <a:spcPts val="3200"/>
              </a:lnSpc>
              <a:buNone/>
            </a:pPr>
            <a:r>
              <a:rPr b="0" lang="en-US" sz="3200" spc="-1" strike="noStrike">
                <a:solidFill>
                  <a:srgbClr val="000000"/>
                </a:solidFill>
                <a:latin typeface="Arial"/>
                <a:ea typeface="DejaVu Sans"/>
              </a:rPr>
              <a:t>The Gospels We Have Today Have Not Been Altered Over Time</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36" dur="indefinite" restart="never" nodeType="tmRoot">
          <p:childTnLst>
            <p:seq>
              <p:cTn id="37" dur="indefinite" nodeType="mainSeq">
                <p:childTnLst>
                  <p:par>
                    <p:cTn id="38" fill="hold">
                      <p:stCondLst>
                        <p:cond delay="0"/>
                      </p:stCondLst>
                      <p:childTnLst>
                        <p:par>
                          <p:cTn id="39" fill="hold">
                            <p:stCondLst>
                              <p:cond delay="0"/>
                            </p:stCondLst>
                            <p:childTnLst>
                              <p:par>
                                <p:cTn id="40" nodeType="afterEffect" fill="hold" presetClass="entr" presetID="10">
                                  <p:stCondLst>
                                    <p:cond delay="0"/>
                                  </p:stCondLst>
                                  <p:childTnLst>
                                    <p:set>
                                      <p:cBhvr>
                                        <p:cTn id="41" dur="1" fill="hold">
                                          <p:stCondLst>
                                            <p:cond delay="0"/>
                                          </p:stCondLst>
                                        </p:cTn>
                                        <p:tgtEl>
                                          <p:spTgt spid="259"/>
                                        </p:tgtEl>
                                        <p:attrNameLst>
                                          <p:attrName>style.visibility</p:attrName>
                                        </p:attrNameLst>
                                      </p:cBhvr>
                                      <p:to>
                                        <p:strVal val="visible"/>
                                      </p:to>
                                    </p:set>
                                    <p:animEffect filter="fade" transition="in">
                                      <p:cBhvr additive="repl">
                                        <p:cTn id="42" dur="500"/>
                                        <p:tgtEl>
                                          <p:spTgt spid="259"/>
                                        </p:tgtEl>
                                      </p:cBhvr>
                                    </p:animEffect>
                                  </p:childTnLst>
                                </p:cTn>
                              </p:par>
                            </p:childTnLst>
                          </p:cTn>
                        </p:par>
                        <p:par>
                          <p:cTn id="43" fill="hold">
                            <p:stCondLst>
                              <p:cond delay="500"/>
                            </p:stCondLst>
                            <p:childTnLst>
                              <p:par>
                                <p:cTn id="44" nodeType="afterEffect" fill="hold" presetClass="entr" presetID="10">
                                  <p:stCondLst>
                                    <p:cond delay="0"/>
                                  </p:stCondLst>
                                  <p:childTnLst>
                                    <p:set>
                                      <p:cBhvr>
                                        <p:cTn id="45" dur="1" fill="hold">
                                          <p:stCondLst>
                                            <p:cond delay="0"/>
                                          </p:stCondLst>
                                        </p:cTn>
                                        <p:tgtEl>
                                          <p:spTgt spid="260"/>
                                        </p:tgtEl>
                                        <p:attrNameLst>
                                          <p:attrName>style.visibility</p:attrName>
                                        </p:attrNameLst>
                                      </p:cBhvr>
                                      <p:to>
                                        <p:strVal val="visible"/>
                                      </p:to>
                                    </p:set>
                                    <p:animEffect filter="fade" transition="in">
                                      <p:cBhvr additive="repl">
                                        <p:cTn id="46" dur="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Rectangle 3"/>
          <p:cNvSpPr/>
          <p:nvPr/>
        </p:nvSpPr>
        <p:spPr>
          <a:xfrm>
            <a:off x="561960" y="4304520"/>
            <a:ext cx="8473680" cy="496080"/>
          </a:xfrm>
          <a:prstGeom prst="rect">
            <a:avLst/>
          </a:prstGeom>
          <a:noFill/>
          <a:ln w="0">
            <a:noFill/>
          </a:ln>
        </p:spPr>
        <p:style>
          <a:lnRef idx="0"/>
          <a:fillRef idx="0"/>
          <a:effectRef idx="0"/>
          <a:fontRef idx="minor"/>
        </p:style>
        <p:txBody>
          <a:bodyPr lIns="90000" rIns="90000" tIns="45000" bIns="45000" anchor="t">
            <a:spAutoFit/>
          </a:bodyPr>
          <a:p>
            <a:pPr algn="ctr">
              <a:lnSpc>
                <a:spcPts val="3200"/>
              </a:lnSpc>
              <a:buNone/>
            </a:pPr>
            <a:r>
              <a:rPr b="0" lang="en-US" sz="3200" spc="-1" strike="noStrike">
                <a:solidFill>
                  <a:srgbClr val="000000"/>
                </a:solidFill>
                <a:latin typeface="Arial"/>
                <a:ea typeface="DejaVu Sans"/>
              </a:rPr>
              <a:t>The Gospels Pass the Third Test</a:t>
            </a:r>
            <a:endParaRPr b="0" lang="en-US" sz="3200" spc="-1" strike="noStrike">
              <a:latin typeface="Arial"/>
            </a:endParaRPr>
          </a:p>
        </p:txBody>
      </p:sp>
      <p:pic>
        <p:nvPicPr>
          <p:cNvPr id="262" name="Picture 14" descr=""/>
          <p:cNvPicPr/>
          <p:nvPr/>
        </p:nvPicPr>
        <p:blipFill>
          <a:blip r:embed="rId1"/>
          <a:stretch/>
        </p:blipFill>
        <p:spPr>
          <a:xfrm>
            <a:off x="698760" y="914400"/>
            <a:ext cx="8672040" cy="319860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47" dur="indefinite" restart="never" nodeType="tmRoot">
          <p:childTnLst>
            <p:seq>
              <p:cTn id="48" dur="indefinite" nodeType="mainSeq">
                <p:childTnLst>
                  <p:par>
                    <p:cTn id="49" fill="hold">
                      <p:stCondLst>
                        <p:cond delay="0"/>
                      </p:stCondLst>
                      <p:childTnLst>
                        <p:par>
                          <p:cTn id="50" fill="hold">
                            <p:stCondLst>
                              <p:cond delay="0"/>
                            </p:stCondLst>
                            <p:childTnLst>
                              <p:par>
                                <p:cTn id="51" nodeType="afterEffect" fill="hold" presetClass="entr" presetID="10">
                                  <p:stCondLst>
                                    <p:cond delay="0"/>
                                  </p:stCondLst>
                                  <p:childTnLst>
                                    <p:set>
                                      <p:cBhvr>
                                        <p:cTn id="52" dur="1" fill="hold">
                                          <p:stCondLst>
                                            <p:cond delay="0"/>
                                          </p:stCondLst>
                                        </p:cTn>
                                        <p:tgtEl>
                                          <p:spTgt spid="262"/>
                                        </p:tgtEl>
                                        <p:attrNameLst>
                                          <p:attrName>style.visibility</p:attrName>
                                        </p:attrNameLst>
                                      </p:cBhvr>
                                      <p:to>
                                        <p:strVal val="visible"/>
                                      </p:to>
                                    </p:set>
                                    <p:animEffect filter="fade" transition="in">
                                      <p:cBhvr additive="repl">
                                        <p:cTn id="53" dur="500"/>
                                        <p:tgtEl>
                                          <p:spTgt spid="262"/>
                                        </p:tgtEl>
                                      </p:cBhvr>
                                    </p:animEffect>
                                  </p:childTnLst>
                                </p:cTn>
                              </p:par>
                            </p:childTnLst>
                          </p:cTn>
                        </p:par>
                        <p:par>
                          <p:cTn id="54" fill="hold">
                            <p:stCondLst>
                              <p:cond delay="500"/>
                            </p:stCondLst>
                            <p:childTnLst>
                              <p:par>
                                <p:cTn id="55" nodeType="afterEffect" fill="hold" presetClass="entr" presetID="10">
                                  <p:stCondLst>
                                    <p:cond delay="0"/>
                                  </p:stCondLst>
                                  <p:childTnLst>
                                    <p:set>
                                      <p:cBhvr>
                                        <p:cTn id="56" dur="1" fill="hold">
                                          <p:stCondLst>
                                            <p:cond delay="0"/>
                                          </p:stCondLst>
                                        </p:cTn>
                                        <p:tgtEl>
                                          <p:spTgt spid="261"/>
                                        </p:tgtEl>
                                        <p:attrNameLst>
                                          <p:attrName>style.visibility</p:attrName>
                                        </p:attrNameLst>
                                      </p:cBhvr>
                                      <p:to>
                                        <p:strVal val="visible"/>
                                      </p:to>
                                    </p:set>
                                    <p:animEffect filter="fade" transition="in">
                                      <p:cBhvr additive="repl">
                                        <p:cTn id="57"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4"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91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We may have the text that the original authors wrote after examining the chain of custody of the eyewitness accounts, </a:t>
            </a:r>
            <a:br/>
            <a:r>
              <a:rPr b="0" lang="en-US" sz="3200" spc="-1" strike="noStrike">
                <a:latin typeface="Arial"/>
              </a:rPr>
              <a:t>but...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Are the gospel accounts reliable?</a:t>
            </a:r>
            <a:br/>
            <a:r>
              <a:rPr b="0" lang="en-US" sz="3200" spc="-1" strike="noStrike">
                <a:latin typeface="Arial"/>
              </a:rPr>
              <a:t>Can we trust what they wrote?</a:t>
            </a:r>
            <a:br/>
            <a:r>
              <a:rPr b="0" lang="en-US" sz="3200" spc="-1" strike="noStrike">
                <a:latin typeface="Arial"/>
              </a:rPr>
              <a:t>That they are telling the truth?</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9" name="Group 6"/>
          <p:cNvGrpSpPr/>
          <p:nvPr/>
        </p:nvGrpSpPr>
        <p:grpSpPr>
          <a:xfrm>
            <a:off x="0" y="2661480"/>
            <a:ext cx="10077840" cy="2440080"/>
            <a:chOff x="0" y="2661480"/>
            <a:chExt cx="10077840" cy="2440080"/>
          </a:xfrm>
        </p:grpSpPr>
        <p:pic>
          <p:nvPicPr>
            <p:cNvPr id="140" name="Picture 6" descr=""/>
            <p:cNvPicPr/>
            <p:nvPr/>
          </p:nvPicPr>
          <p:blipFill>
            <a:blip r:embed="rId1"/>
            <a:stretch/>
          </p:blipFill>
          <p:spPr>
            <a:xfrm>
              <a:off x="1300680" y="2661480"/>
              <a:ext cx="7477200" cy="1527480"/>
            </a:xfrm>
            <a:prstGeom prst="rect">
              <a:avLst/>
            </a:prstGeom>
            <a:ln w="0">
              <a:noFill/>
            </a:ln>
          </p:spPr>
        </p:pic>
        <p:sp>
          <p:nvSpPr>
            <p:cNvPr id="141" name="TextBox 3"/>
            <p:cNvSpPr/>
            <p:nvPr/>
          </p:nvSpPr>
          <p:spPr>
            <a:xfrm>
              <a:off x="0" y="4250160"/>
              <a:ext cx="10077840" cy="85140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2400" spc="-1" strike="noStrike">
                  <a:solidFill>
                    <a:srgbClr val="000000"/>
                  </a:solidFill>
                  <a:latin typeface="Arial"/>
                  <a:ea typeface="DejaVu Sans"/>
                </a:rPr>
                <a:t>We Examine the Evidential “Chain of Custody” to See if the Evidence Has Changed Over Time</a:t>
              </a:r>
              <a:endParaRPr b="0" lang="en-US" sz="2400" spc="-1" strike="noStrike">
                <a:latin typeface="Arial"/>
              </a:endParaRPr>
            </a:p>
          </p:txBody>
        </p:sp>
      </p:grpSp>
      <p:grpSp>
        <p:nvGrpSpPr>
          <p:cNvPr id="142" name="Group 3"/>
          <p:cNvGrpSpPr/>
          <p:nvPr/>
        </p:nvGrpSpPr>
        <p:grpSpPr>
          <a:xfrm>
            <a:off x="0" y="297000"/>
            <a:ext cx="10077840" cy="2302920"/>
            <a:chOff x="0" y="297000"/>
            <a:chExt cx="10077840" cy="2302920"/>
          </a:xfrm>
        </p:grpSpPr>
        <p:sp>
          <p:nvSpPr>
            <p:cNvPr id="143" name="TextBox 4"/>
            <p:cNvSpPr/>
            <p:nvPr/>
          </p:nvSpPr>
          <p:spPr>
            <a:xfrm>
              <a:off x="0" y="1748520"/>
              <a:ext cx="10077840" cy="85140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2400" spc="-1" strike="noStrike">
                  <a:solidFill>
                    <a:srgbClr val="000000"/>
                  </a:solidFill>
                  <a:latin typeface="Arial"/>
                  <a:ea typeface="DejaVu Sans"/>
                </a:rPr>
                <a:t>How Do We Know the Evidence In Trial is the Same As the Evidence At the Original Scene?</a:t>
              </a:r>
              <a:endParaRPr b="0" lang="en-US" sz="2400" spc="-1" strike="noStrike">
                <a:latin typeface="Arial"/>
              </a:endParaRPr>
            </a:p>
          </p:txBody>
        </p:sp>
        <p:pic>
          <p:nvPicPr>
            <p:cNvPr id="144" name="Picture 7" descr=""/>
            <p:cNvPicPr/>
            <p:nvPr/>
          </p:nvPicPr>
          <p:blipFill>
            <a:blip r:embed="rId2"/>
            <a:srcRect l="0" t="0" r="0" b="53211"/>
            <a:stretch/>
          </p:blipFill>
          <p:spPr>
            <a:xfrm>
              <a:off x="1108800" y="297000"/>
              <a:ext cx="7860240" cy="1390320"/>
            </a:xfrm>
            <a:prstGeom prst="rect">
              <a:avLst/>
            </a:prstGeom>
            <a:ln w="0">
              <a:noFill/>
            </a:ln>
          </p:spPr>
        </p:pic>
      </p:gr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10">
                                  <p:stCondLst>
                                    <p:cond delay="0"/>
                                  </p:stCondLst>
                                  <p:childTnLst>
                                    <p:set>
                                      <p:cBhvr>
                                        <p:cTn id="6" dur="1" fill="hold">
                                          <p:stCondLst>
                                            <p:cond delay="0"/>
                                          </p:stCondLst>
                                        </p:cTn>
                                        <p:tgtEl>
                                          <p:spTgt spid="142"/>
                                        </p:tgtEl>
                                        <p:attrNameLst>
                                          <p:attrName>style.visibility</p:attrName>
                                        </p:attrNameLst>
                                      </p:cBhvr>
                                      <p:to>
                                        <p:strVal val="visible"/>
                                      </p:to>
                                    </p:set>
                                    <p:animEffect filter="fade" transition="in">
                                      <p:cBhvr additive="repl">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139"/>
                                        </p:tgtEl>
                                        <p:attrNameLst>
                                          <p:attrName>style.visibility</p:attrName>
                                        </p:attrNameLst>
                                      </p:cBhvr>
                                      <p:to>
                                        <p:strVal val="visible"/>
                                      </p:to>
                                    </p:set>
                                    <p:animEffect filter="fade" transition="in">
                                      <p:cBhvr additive="repl">
                                        <p:cTn id="12"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Picture 15" descr=""/>
          <p:cNvPicPr/>
          <p:nvPr/>
        </p:nvPicPr>
        <p:blipFill>
          <a:blip r:embed="rId1"/>
          <a:stretch/>
        </p:blipFill>
        <p:spPr>
          <a:xfrm>
            <a:off x="981360" y="240480"/>
            <a:ext cx="7963920" cy="4762440"/>
          </a:xfrm>
          <a:prstGeom prst="rect">
            <a:avLst/>
          </a:prstGeom>
          <a:ln w="0">
            <a:noFill/>
          </a:ln>
        </p:spPr>
      </p:pic>
      <p:sp>
        <p:nvSpPr>
          <p:cNvPr id="266" name="Rectangle 4"/>
          <p:cNvSpPr/>
          <p:nvPr/>
        </p:nvSpPr>
        <p:spPr>
          <a:xfrm>
            <a:off x="6788520" y="2729520"/>
            <a:ext cx="2431800" cy="2152080"/>
          </a:xfrm>
          <a:prstGeom prst="rect">
            <a:avLst/>
          </a:prstGeom>
          <a:solidFill>
            <a:srgbClr val="ffffff"/>
          </a:solidFill>
          <a:ln w="12600">
            <a:solidFill>
              <a:srgbClr val="ffffff"/>
            </a:solidFill>
            <a:miter/>
          </a:ln>
        </p:spPr>
        <p:style>
          <a:lnRef idx="0"/>
          <a:fillRef idx="0"/>
          <a:effectRef idx="0"/>
          <a:fontRef idx="minor"/>
        </p:style>
      </p:sp>
      <p:sp>
        <p:nvSpPr>
          <p:cNvPr id="267" name="Rectangle 5"/>
          <p:cNvSpPr/>
          <p:nvPr/>
        </p:nvSpPr>
        <p:spPr>
          <a:xfrm>
            <a:off x="5218560" y="3358440"/>
            <a:ext cx="4001400" cy="1463040"/>
          </a:xfrm>
          <a:prstGeom prst="rect">
            <a:avLst/>
          </a:prstGeom>
          <a:solidFill>
            <a:srgbClr val="ffffff"/>
          </a:solidFill>
          <a:ln w="12600">
            <a:solidFill>
              <a:srgbClr val="ffffff"/>
            </a:solidFill>
            <a:miter/>
          </a:ln>
        </p:spPr>
        <p:style>
          <a:lnRef idx="0"/>
          <a:fillRef idx="0"/>
          <a:effectRef idx="0"/>
          <a:fontRef idx="minor"/>
        </p:style>
      </p:sp>
    </p:spTree>
  </p:cSld>
  <mc:AlternateContent>
    <mc:Choice Requires="p14">
      <p:transition spd="med" p14:dur="700">
        <p:fade/>
      </p:transition>
    </mc:Choice>
    <mc:Fallback>
      <p:transition spd="med">
        <p:fade/>
      </p:transition>
    </mc:Fallback>
  </mc:AlternateContent>
  <p:timing>
    <p:tnLst>
      <p:par>
        <p:cTn id="58" dur="indefinite" restart="never" nodeType="tmRoot">
          <p:childTnLst>
            <p:seq>
              <p:cTn id="59" dur="indefinite" nodeType="mainSeq">
                <p:childTnLst>
                  <p:par>
                    <p:cTn id="60" fill="hold">
                      <p:stCondLst>
                        <p:cond delay="0"/>
                      </p:stCondLst>
                      <p:childTnLst>
                        <p:par>
                          <p:cTn id="61" fill="hold">
                            <p:stCondLst>
                              <p:cond delay="0"/>
                            </p:stCondLst>
                            <p:childTnLst>
                              <p:par>
                                <p:cTn id="62" nodeType="afterEffect" fill="hold" presetClass="entr" presetID="10">
                                  <p:stCondLst>
                                    <p:cond delay="0"/>
                                  </p:stCondLst>
                                  <p:childTnLst>
                                    <p:set>
                                      <p:cBhvr>
                                        <p:cTn id="63" dur="1" fill="hold">
                                          <p:stCondLst>
                                            <p:cond delay="0"/>
                                          </p:stCondLst>
                                        </p:cTn>
                                        <p:tgtEl>
                                          <p:spTgt spid="265"/>
                                        </p:tgtEl>
                                        <p:attrNameLst>
                                          <p:attrName>style.visibility</p:attrName>
                                        </p:attrNameLst>
                                      </p:cBhvr>
                                      <p:to>
                                        <p:strVal val="visible"/>
                                      </p:to>
                                    </p:set>
                                    <p:animEffect filter="fade" transition="in">
                                      <p:cBhvr additive="repl">
                                        <p:cTn id="64" dur="5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Picture 16" descr=""/>
          <p:cNvPicPr/>
          <p:nvPr/>
        </p:nvPicPr>
        <p:blipFill>
          <a:blip r:embed="rId1"/>
          <a:srcRect l="14137" t="9849" r="0" b="11587"/>
          <a:stretch/>
        </p:blipFill>
        <p:spPr>
          <a:xfrm>
            <a:off x="547560" y="448200"/>
            <a:ext cx="3758040" cy="3440520"/>
          </a:xfrm>
          <a:prstGeom prst="rect">
            <a:avLst/>
          </a:prstGeom>
          <a:ln w="0">
            <a:noFill/>
          </a:ln>
        </p:spPr>
      </p:pic>
      <p:grpSp>
        <p:nvGrpSpPr>
          <p:cNvPr id="269" name="Group 10"/>
          <p:cNvGrpSpPr/>
          <p:nvPr/>
        </p:nvGrpSpPr>
        <p:grpSpPr>
          <a:xfrm>
            <a:off x="0" y="3200400"/>
            <a:ext cx="10077840" cy="1539720"/>
            <a:chOff x="0" y="3200400"/>
            <a:chExt cx="10077840" cy="1539720"/>
          </a:xfrm>
        </p:grpSpPr>
        <p:sp>
          <p:nvSpPr>
            <p:cNvPr id="270" name="TextBox 13"/>
            <p:cNvSpPr/>
            <p:nvPr/>
          </p:nvSpPr>
          <p:spPr>
            <a:xfrm>
              <a:off x="4059360" y="3200400"/>
              <a:ext cx="5054760" cy="47052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2800" spc="-1" strike="noStrike">
                  <a:solidFill>
                    <a:srgbClr val="000000"/>
                  </a:solidFill>
                  <a:latin typeface="Arial"/>
                  <a:ea typeface="DejaVu Sans"/>
                </a:rPr>
                <a:t>for more information visit:</a:t>
              </a:r>
              <a:endParaRPr b="0" lang="en-US" sz="2800" spc="-1" strike="noStrike">
                <a:latin typeface="Arial"/>
              </a:endParaRPr>
            </a:p>
          </p:txBody>
        </p:sp>
        <p:sp>
          <p:nvSpPr>
            <p:cNvPr id="271" name="TextBox 14"/>
            <p:cNvSpPr/>
            <p:nvPr/>
          </p:nvSpPr>
          <p:spPr>
            <a:xfrm>
              <a:off x="0" y="4269600"/>
              <a:ext cx="10077840" cy="47052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4800" spc="-1" strike="noStrike">
                  <a:solidFill>
                    <a:srgbClr val="000000"/>
                  </a:solidFill>
                  <a:latin typeface="Arial"/>
                  <a:ea typeface="DejaVu Sans"/>
                </a:rPr>
                <a:t>www.ColdCaseChristianity.com</a:t>
              </a:r>
              <a:endParaRPr b="0" lang="en-US" sz="4800" spc="-1" strike="noStrike">
                <a:latin typeface="Arial"/>
              </a:endParaRPr>
            </a:p>
          </p:txBody>
        </p:sp>
      </p:grpSp>
    </p:spTree>
  </p:cSld>
  <mc:AlternateContent>
    <mc:Choice Requires="p14">
      <p:transition spd="med" p14:dur="700">
        <p:fade/>
      </p:transition>
    </mc:Choice>
    <mc:Fallback>
      <p:transition spd="med">
        <p:fade/>
      </p:transition>
    </mc:Fallback>
  </mc:AlternateContent>
  <p:timing>
    <p:tnLst>
      <p:par>
        <p:cTn id="65" dur="indefinite" restart="never" nodeType="tmRoot">
          <p:childTnLst>
            <p:seq>
              <p:cTn id="66" dur="indefinite" nodeType="mainSeq">
                <p:childTnLst>
                  <p:par>
                    <p:cTn id="67" fill="hold">
                      <p:stCondLst>
                        <p:cond delay="0"/>
                      </p:stCondLst>
                      <p:childTnLst>
                        <p:par>
                          <p:cTn id="68" fill="hold">
                            <p:stCondLst>
                              <p:cond delay="0"/>
                            </p:stCondLst>
                            <p:childTnLst>
                              <p:par>
                                <p:cTn id="69" nodeType="afterEffect" fill="hold" presetClass="entr" presetID="10">
                                  <p:stCondLst>
                                    <p:cond delay="0"/>
                                  </p:stCondLst>
                                  <p:childTnLst>
                                    <p:set>
                                      <p:cBhvr>
                                        <p:cTn id="70" dur="1" fill="hold">
                                          <p:stCondLst>
                                            <p:cond delay="0"/>
                                          </p:stCondLst>
                                        </p:cTn>
                                        <p:tgtEl>
                                          <p:spTgt spid="268"/>
                                        </p:tgtEl>
                                        <p:attrNameLst>
                                          <p:attrName>style.visibility</p:attrName>
                                        </p:attrNameLst>
                                      </p:cBhvr>
                                      <p:to>
                                        <p:strVal val="visible"/>
                                      </p:to>
                                    </p:set>
                                    <p:animEffect filter="fade" transition="in">
                                      <p:cBhvr additive="repl">
                                        <p:cTn id="71" dur="500"/>
                                        <p:tgtEl>
                                          <p:spTgt spid="268"/>
                                        </p:tgtEl>
                                      </p:cBhvr>
                                    </p:animEffect>
                                  </p:childTnLst>
                                </p:cTn>
                              </p:par>
                            </p:childTnLst>
                          </p:cTn>
                        </p:par>
                        <p:par>
                          <p:cTn id="72" fill="hold">
                            <p:stCondLst>
                              <p:cond delay="500"/>
                            </p:stCondLst>
                            <p:childTnLst>
                              <p:par>
                                <p:cTn id="73" nodeType="afterEffect" fill="hold" presetClass="entr" presetID="10">
                                  <p:stCondLst>
                                    <p:cond delay="0"/>
                                  </p:stCondLst>
                                  <p:childTnLst>
                                    <p:set>
                                      <p:cBhvr>
                                        <p:cTn id="74" dur="1" fill="hold">
                                          <p:stCondLst>
                                            <p:cond delay="0"/>
                                          </p:stCondLst>
                                        </p:cTn>
                                        <p:tgtEl>
                                          <p:spTgt spid="269"/>
                                        </p:tgtEl>
                                        <p:attrNameLst>
                                          <p:attrName>style.visibility</p:attrName>
                                        </p:attrNameLst>
                                      </p:cBhvr>
                                      <p:to>
                                        <p:strVal val="visible"/>
                                      </p:to>
                                    </p:set>
                                    <p:animEffect filter="fade" transition="in">
                                      <p:cBhvr additive="repl">
                                        <p:cTn id="75" dur="5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5" name="Group 9"/>
          <p:cNvGrpSpPr/>
          <p:nvPr/>
        </p:nvGrpSpPr>
        <p:grpSpPr>
          <a:xfrm>
            <a:off x="-21240" y="147600"/>
            <a:ext cx="10077840" cy="2373840"/>
            <a:chOff x="-21240" y="147600"/>
            <a:chExt cx="10077840" cy="2373840"/>
          </a:xfrm>
        </p:grpSpPr>
        <p:pic>
          <p:nvPicPr>
            <p:cNvPr id="146" name="Picture 17" descr=""/>
            <p:cNvPicPr/>
            <p:nvPr/>
          </p:nvPicPr>
          <p:blipFill>
            <a:blip r:embed="rId1"/>
            <a:srcRect l="0" t="45429" r="0" b="0"/>
            <a:stretch/>
          </p:blipFill>
          <p:spPr>
            <a:xfrm>
              <a:off x="1105200" y="147600"/>
              <a:ext cx="7860240" cy="1622160"/>
            </a:xfrm>
            <a:prstGeom prst="rect">
              <a:avLst/>
            </a:prstGeom>
            <a:ln w="0">
              <a:noFill/>
            </a:ln>
          </p:spPr>
        </p:pic>
        <p:sp>
          <p:nvSpPr>
            <p:cNvPr id="147" name="TextBox 15"/>
            <p:cNvSpPr/>
            <p:nvPr/>
          </p:nvSpPr>
          <p:spPr>
            <a:xfrm>
              <a:off x="-21240" y="1670040"/>
              <a:ext cx="10077840" cy="85140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2400" spc="-1" strike="noStrike">
                  <a:solidFill>
                    <a:srgbClr val="000000"/>
                  </a:solidFill>
                  <a:latin typeface="Arial"/>
                  <a:ea typeface="DejaVu Sans"/>
                </a:rPr>
                <a:t>How Do We Know the Gospels We Have Today Are the </a:t>
              </a:r>
              <a:endParaRPr b="0" lang="en-US" sz="2400" spc="-1" strike="noStrike">
                <a:latin typeface="Arial"/>
              </a:endParaRPr>
            </a:p>
            <a:p>
              <a:pPr algn="ctr">
                <a:lnSpc>
                  <a:spcPts val="2999"/>
                </a:lnSpc>
                <a:buNone/>
              </a:pPr>
              <a:r>
                <a:rPr b="0" lang="en-US" sz="2400" spc="-1" strike="noStrike">
                  <a:solidFill>
                    <a:srgbClr val="000000"/>
                  </a:solidFill>
                  <a:latin typeface="Arial"/>
                  <a:ea typeface="DejaVu Sans"/>
                </a:rPr>
                <a:t>Same As the original gospel writings?</a:t>
              </a:r>
              <a:endParaRPr b="0" lang="en-US" sz="2400" spc="-1" strike="noStrike">
                <a:latin typeface="Arial"/>
              </a:endParaRPr>
            </a:p>
          </p:txBody>
        </p:sp>
      </p:grpSp>
      <p:sp>
        <p:nvSpPr>
          <p:cNvPr id="148" name="TextBox 16"/>
          <p:cNvSpPr/>
          <p:nvPr/>
        </p:nvSpPr>
        <p:spPr>
          <a:xfrm>
            <a:off x="-19440" y="2806560"/>
            <a:ext cx="10077840" cy="123300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1" lang="en-US" sz="2400" spc="-1" strike="noStrike">
                <a:solidFill>
                  <a:srgbClr val="000000"/>
                </a:solidFill>
                <a:latin typeface="Arial"/>
                <a:ea typeface="DejaVu Sans"/>
              </a:rPr>
              <a:t>We will Examine the Scriptural “Chain of Custody” to See if the Gospels Have Changed Over Time</a:t>
            </a:r>
            <a:endParaRPr b="0" lang="en-US" sz="2400" spc="-1" strike="noStrike">
              <a:latin typeface="Arial"/>
            </a:endParaRPr>
          </a:p>
          <a:p>
            <a:pPr marL="216000" indent="-216000">
              <a:lnSpc>
                <a:spcPts val="2999"/>
              </a:lnSpc>
              <a:buNone/>
            </a:pP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13" dur="indefinite" restart="never" nodeType="tmRoot">
          <p:childTnLst>
            <p:seq>
              <p:cTn id="14" dur="indefinite" nodeType="mainSeq">
                <p:childTnLst>
                  <p:par>
                    <p:cTn id="15" fill="hold">
                      <p:stCondLst>
                        <p:cond delay="0"/>
                      </p:stCondLst>
                      <p:childTnLst>
                        <p:par>
                          <p:cTn id="16" fill="hold">
                            <p:stCondLst>
                              <p:cond delay="0"/>
                            </p:stCondLst>
                            <p:childTnLst>
                              <p:par>
                                <p:cTn id="17" nodeType="afterEffect" fill="hold" presetClass="entr" presetID="10">
                                  <p:stCondLst>
                                    <p:cond delay="0"/>
                                  </p:stCondLst>
                                  <p:childTnLst>
                                    <p:set>
                                      <p:cBhvr>
                                        <p:cTn id="18" dur="1" fill="hold">
                                          <p:stCondLst>
                                            <p:cond delay="0"/>
                                          </p:stCondLst>
                                        </p:cTn>
                                        <p:tgtEl>
                                          <p:spTgt spid="145"/>
                                        </p:tgtEl>
                                        <p:attrNameLst>
                                          <p:attrName>style.visibility</p:attrName>
                                        </p:attrNameLst>
                                      </p:cBhvr>
                                      <p:to>
                                        <p:strVal val="visible"/>
                                      </p:to>
                                    </p:set>
                                    <p:animEffect filter="fade" transition="in">
                                      <p:cBhvr additive="repl">
                                        <p:cTn id="19" dur="500"/>
                                        <p:tgtEl>
                                          <p:spTgt spid="145"/>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10">
                                  <p:stCondLst>
                                    <p:cond delay="0"/>
                                  </p:stCondLst>
                                  <p:childTnLst>
                                    <p:set>
                                      <p:cBhvr>
                                        <p:cTn id="23" dur="1" fill="hold">
                                          <p:stCondLst>
                                            <p:cond delay="0"/>
                                          </p:stCondLst>
                                        </p:cTn>
                                        <p:tgtEl>
                                          <p:spTgt spid="148"/>
                                        </p:tgtEl>
                                        <p:attrNameLst>
                                          <p:attrName>style.visibility</p:attrName>
                                        </p:attrNameLst>
                                      </p:cBhvr>
                                      <p:to>
                                        <p:strVal val="visible"/>
                                      </p:to>
                                    </p:set>
                                    <p:animEffect filter="fade" transition="in">
                                      <p:cBhvr additive="repl">
                                        <p:cTn id="24" dur="5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9" name="Group 1"/>
          <p:cNvGrpSpPr/>
          <p:nvPr/>
        </p:nvGrpSpPr>
        <p:grpSpPr>
          <a:xfrm>
            <a:off x="2727360" y="1478880"/>
            <a:ext cx="4814640" cy="470520"/>
            <a:chOff x="2727360" y="1478880"/>
            <a:chExt cx="4814640" cy="470520"/>
          </a:xfrm>
        </p:grpSpPr>
        <p:sp>
          <p:nvSpPr>
            <p:cNvPr id="150" name="TextBox 9"/>
            <p:cNvSpPr/>
            <p:nvPr/>
          </p:nvSpPr>
          <p:spPr>
            <a:xfrm>
              <a:off x="2727360" y="1478880"/>
              <a:ext cx="4814640" cy="47052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1" lang="en-US" sz="2400" spc="-1" strike="noStrike">
                  <a:solidFill>
                    <a:srgbClr val="000000"/>
                  </a:solidFill>
                  <a:latin typeface="Arial"/>
                  <a:ea typeface="DejaVu Sans"/>
                </a:rPr>
                <a:t>Apostle John - From Asia Minor</a:t>
              </a:r>
              <a:endParaRPr b="0" lang="en-US" sz="2400" spc="-1" strike="noStrike">
                <a:latin typeface="Arial"/>
              </a:endParaRPr>
            </a:p>
          </p:txBody>
        </p:sp>
      </p:grpSp>
      <p:grpSp>
        <p:nvGrpSpPr>
          <p:cNvPr id="151" name="Group 4"/>
          <p:cNvGrpSpPr/>
          <p:nvPr/>
        </p:nvGrpSpPr>
        <p:grpSpPr>
          <a:xfrm>
            <a:off x="1730520" y="1906200"/>
            <a:ext cx="6529320" cy="1731240"/>
            <a:chOff x="1730520" y="1906200"/>
            <a:chExt cx="6529320" cy="1731240"/>
          </a:xfrm>
        </p:grpSpPr>
        <p:pic>
          <p:nvPicPr>
            <p:cNvPr id="152" name="Picture 10" descr=""/>
            <p:cNvPicPr/>
            <p:nvPr/>
          </p:nvPicPr>
          <p:blipFill>
            <a:blip r:embed="rId1"/>
            <a:stretch/>
          </p:blipFill>
          <p:spPr>
            <a:xfrm>
              <a:off x="1730520" y="1906200"/>
              <a:ext cx="6529320" cy="1385640"/>
            </a:xfrm>
            <a:prstGeom prst="rect">
              <a:avLst/>
            </a:prstGeom>
            <a:ln w="0">
              <a:noFill/>
            </a:ln>
          </p:spPr>
        </p:pic>
        <p:sp>
          <p:nvSpPr>
            <p:cNvPr id="153" name="TextBox 10"/>
            <p:cNvSpPr/>
            <p:nvPr/>
          </p:nvSpPr>
          <p:spPr>
            <a:xfrm>
              <a:off x="2587680" y="3166920"/>
              <a:ext cx="4814640" cy="470520"/>
            </a:xfrm>
            <a:prstGeom prst="rect">
              <a:avLst/>
            </a:prstGeom>
            <a:noFill/>
            <a:ln w="0">
              <a:noFill/>
            </a:ln>
          </p:spPr>
          <p:style>
            <a:lnRef idx="0"/>
            <a:fillRef idx="0"/>
            <a:effectRef idx="0"/>
            <a:fontRef idx="minor"/>
          </p:style>
          <p:txBody>
            <a:bodyPr lIns="90000" rIns="90000" tIns="45000" bIns="45000" anchor="t">
              <a:spAutoFit/>
            </a:bodyPr>
            <a:p>
              <a:pPr>
                <a:lnSpc>
                  <a:spcPts val="2999"/>
                </a:lnSpc>
                <a:buNone/>
              </a:pPr>
              <a:r>
                <a:rPr b="1" lang="en-US" sz="2400" spc="-1" strike="noStrike">
                  <a:solidFill>
                    <a:srgbClr val="000000"/>
                  </a:solidFill>
                  <a:latin typeface="Arial"/>
                  <a:ea typeface="DejaVu Sans"/>
                </a:rPr>
                <a:t>Apostle Paul - From Italy</a:t>
              </a:r>
              <a:endParaRPr b="0" lang="en-US" sz="2400" spc="-1" strike="noStrike">
                <a:latin typeface="Arial"/>
              </a:endParaRPr>
            </a:p>
          </p:txBody>
        </p:sp>
      </p:grpSp>
      <p:grpSp>
        <p:nvGrpSpPr>
          <p:cNvPr id="154" name="Group 5"/>
          <p:cNvGrpSpPr/>
          <p:nvPr/>
        </p:nvGrpSpPr>
        <p:grpSpPr>
          <a:xfrm>
            <a:off x="1730520" y="3561480"/>
            <a:ext cx="6727680" cy="1751040"/>
            <a:chOff x="1730520" y="3561480"/>
            <a:chExt cx="6727680" cy="1751040"/>
          </a:xfrm>
        </p:grpSpPr>
        <p:pic>
          <p:nvPicPr>
            <p:cNvPr id="155" name="Picture 11" descr=""/>
            <p:cNvPicPr/>
            <p:nvPr/>
          </p:nvPicPr>
          <p:blipFill>
            <a:blip r:embed="rId2"/>
            <a:stretch/>
          </p:blipFill>
          <p:spPr>
            <a:xfrm>
              <a:off x="1730520" y="3561480"/>
              <a:ext cx="6727680" cy="1350000"/>
            </a:xfrm>
            <a:prstGeom prst="rect">
              <a:avLst/>
            </a:prstGeom>
            <a:ln w="0">
              <a:noFill/>
            </a:ln>
          </p:spPr>
        </p:pic>
        <p:sp>
          <p:nvSpPr>
            <p:cNvPr id="156" name="TextBox 11"/>
            <p:cNvSpPr/>
            <p:nvPr/>
          </p:nvSpPr>
          <p:spPr>
            <a:xfrm>
              <a:off x="2529360" y="4841280"/>
              <a:ext cx="4961160" cy="471240"/>
            </a:xfrm>
            <a:prstGeom prst="rect">
              <a:avLst/>
            </a:prstGeom>
            <a:noFill/>
            <a:ln w="0">
              <a:noFill/>
            </a:ln>
          </p:spPr>
          <p:style>
            <a:lnRef idx="0"/>
            <a:fillRef idx="0"/>
            <a:effectRef idx="0"/>
            <a:fontRef idx="minor"/>
          </p:style>
          <p:txBody>
            <a:bodyPr lIns="90000" rIns="90000" tIns="45000" bIns="45000" anchor="t">
              <a:spAutoFit/>
            </a:bodyPr>
            <a:p>
              <a:pPr>
                <a:lnSpc>
                  <a:spcPts val="2999"/>
                </a:lnSpc>
                <a:buNone/>
              </a:pPr>
              <a:r>
                <a:rPr b="1" lang="en-US" sz="2200" spc="-1" strike="noStrike">
                  <a:solidFill>
                    <a:srgbClr val="000000"/>
                  </a:solidFill>
                  <a:latin typeface="Arial"/>
                  <a:ea typeface="DejaVu Sans"/>
                </a:rPr>
                <a:t>Apostle Peter - From North Africa</a:t>
              </a:r>
              <a:endParaRPr b="0" lang="en-US" sz="2200" spc="-1" strike="noStrike">
                <a:latin typeface="Arial"/>
              </a:endParaRPr>
            </a:p>
          </p:txBody>
        </p:sp>
      </p:grpSp>
      <p:pic>
        <p:nvPicPr>
          <p:cNvPr id="157" name="" descr=""/>
          <p:cNvPicPr/>
          <p:nvPr/>
        </p:nvPicPr>
        <p:blipFill>
          <a:blip r:embed="rId3"/>
          <a:stretch/>
        </p:blipFill>
        <p:spPr>
          <a:xfrm>
            <a:off x="1805760" y="137880"/>
            <a:ext cx="6422040" cy="146376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25" dur="indefinite" restart="never" nodeType="tmRoot">
          <p:childTnLst>
            <p:seq>
              <p:cTn id="26" dur="indefinite" nodeType="mainSeq">
                <p:childTnLst>
                  <p:par>
                    <p:cTn id="27" fill="hold">
                      <p:stCondLst>
                        <p:cond delay="0"/>
                      </p:stCondLst>
                      <p:childTnLst>
                        <p:par>
                          <p:cTn id="28" fill="hold">
                            <p:stCondLst>
                              <p:cond delay="500"/>
                            </p:stCondLst>
                            <p:childTnLst>
                              <p:par>
                                <p:cTn id="29" nodeType="afterEffect" fill="hold" presetClass="entr" presetID="10">
                                  <p:stCondLst>
                                    <p:cond delay="0"/>
                                  </p:stCondLst>
                                  <p:childTnLst>
                                    <p:set>
                                      <p:cBhvr>
                                        <p:cTn id="30" dur="1" fill="hold">
                                          <p:stCondLst>
                                            <p:cond delay="0"/>
                                          </p:stCondLst>
                                        </p:cTn>
                                        <p:tgtEl>
                                          <p:spTgt spid="151"/>
                                        </p:tgtEl>
                                        <p:attrNameLst>
                                          <p:attrName>style.visibility</p:attrName>
                                        </p:attrNameLst>
                                      </p:cBhvr>
                                      <p:to>
                                        <p:strVal val="visible"/>
                                      </p:to>
                                    </p:set>
                                    <p:animEffect filter="fade" transition="in">
                                      <p:cBhvr additive="repl">
                                        <p:cTn id="31" dur="500"/>
                                        <p:tgtEl>
                                          <p:spTgt spid="151"/>
                                        </p:tgtEl>
                                      </p:cBhvr>
                                    </p:animEffect>
                                  </p:childTnLst>
                                </p:cTn>
                              </p:par>
                            </p:childTnLst>
                          </p:cTn>
                        </p:par>
                        <p:par>
                          <p:cTn id="32" fill="hold">
                            <p:stCondLst>
                              <p:cond delay="1000"/>
                            </p:stCondLst>
                            <p:childTnLst>
                              <p:par>
                                <p:cTn id="33" nodeType="afterEffect" fill="hold" presetClass="entr" presetID="10">
                                  <p:stCondLst>
                                    <p:cond delay="0"/>
                                  </p:stCondLst>
                                  <p:childTnLst>
                                    <p:set>
                                      <p:cBhvr>
                                        <p:cTn id="34" dur="1" fill="hold">
                                          <p:stCondLst>
                                            <p:cond delay="0"/>
                                          </p:stCondLst>
                                        </p:cTn>
                                        <p:tgtEl>
                                          <p:spTgt spid="154"/>
                                        </p:tgtEl>
                                        <p:attrNameLst>
                                          <p:attrName>style.visibility</p:attrName>
                                        </p:attrNameLst>
                                      </p:cBhvr>
                                      <p:to>
                                        <p:strVal val="visible"/>
                                      </p:to>
                                    </p:set>
                                    <p:animEffect filter="fade" transition="in">
                                      <p:cBhvr additive="repl">
                                        <p:cTn id="35" dur="5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504000" y="74160"/>
            <a:ext cx="9069840" cy="12484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Were Accuracy of Gospels Preserved?</a:t>
            </a:r>
            <a:endParaRPr b="0" lang="en-US" sz="4400" spc="-1" strike="noStrike">
              <a:latin typeface="Arial"/>
            </a:endParaRPr>
          </a:p>
        </p:txBody>
      </p:sp>
      <p:sp>
        <p:nvSpPr>
          <p:cNvPr id="159"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87000"/>
          </a:bodyPr>
          <a:p>
            <a:pPr>
              <a:lnSpc>
                <a:spcPct val="100000"/>
              </a:lnSpc>
              <a:spcBef>
                <a:spcPts val="1417"/>
              </a:spcBef>
              <a:buNone/>
            </a:pP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Does the text today say what the original authors wrote?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Oldest complete NT </a:t>
            </a:r>
            <a:br/>
            <a:r>
              <a:rPr b="0" lang="en-US" sz="3200" spc="-1" strike="noStrike">
                <a:latin typeface="Arial"/>
              </a:rPr>
              <a:t>copy (Codex Sinaiticus)</a:t>
            </a:r>
            <a:br/>
            <a:r>
              <a:rPr b="0" lang="en-US" sz="3200" spc="-1" strike="noStrike">
                <a:latin typeface="Arial"/>
              </a:rPr>
              <a:t>Believed to be dated at </a:t>
            </a:r>
            <a:br/>
            <a:r>
              <a:rPr b="0" lang="en-US" sz="3200" spc="-1" strike="noStrike">
                <a:latin typeface="Arial"/>
              </a:rPr>
              <a:t>350 AD</a:t>
            </a:r>
            <a:endParaRPr b="0" lang="en-US" sz="3200" spc="-1" strike="noStrike">
              <a:latin typeface="Arial"/>
            </a:endParaRPr>
          </a:p>
        </p:txBody>
      </p:sp>
      <p:pic>
        <p:nvPicPr>
          <p:cNvPr id="160" name="" descr=""/>
          <p:cNvPicPr/>
          <p:nvPr/>
        </p:nvPicPr>
        <p:blipFill>
          <a:blip r:embed="rId1"/>
          <a:stretch/>
        </p:blipFill>
        <p:spPr>
          <a:xfrm>
            <a:off x="4868280" y="2743200"/>
            <a:ext cx="5453280" cy="32004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6080"/>
            <a:ext cx="9069840" cy="9446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Did the message change?</a:t>
            </a:r>
            <a:endParaRPr b="0" lang="en-US" sz="4400" spc="-1" strike="noStrike">
              <a:latin typeface="Arial"/>
            </a:endParaRPr>
          </a:p>
        </p:txBody>
      </p:sp>
      <p:sp>
        <p:nvSpPr>
          <p:cNvPr id="162" name="PlaceHolder 2"/>
          <p:cNvSpPr>
            <a:spLocks noGrp="1"/>
          </p:cNvSpPr>
          <p:nvPr>
            <p:ph/>
          </p:nvPr>
        </p:nvSpPr>
        <p:spPr>
          <a:xfrm>
            <a:off x="504000" y="1326600"/>
            <a:ext cx="9069840" cy="3286440"/>
          </a:xfrm>
          <a:prstGeom prst="rect">
            <a:avLst/>
          </a:prstGeom>
          <a:noFill/>
          <a:ln w="0">
            <a:noFill/>
          </a:ln>
        </p:spPr>
        <p:txBody>
          <a:bodyPr lIns="0" rIns="0" tIns="0" bIns="0" anchor="t">
            <a:normAutofit fontScale="56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Let’s follow the chain of custody from apostles to their students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3200" spc="-1" strike="noStrike">
                <a:solidFill>
                  <a:srgbClr val="2a6099"/>
                </a:solidFill>
                <a:latin typeface="Arial"/>
              </a:rPr>
              <a:t>Apostle John</a:t>
            </a:r>
            <a:r>
              <a:rPr b="0" lang="en-US" sz="3200" spc="-1" strike="noStrike">
                <a:latin typeface="Arial"/>
              </a:rPr>
              <a:t> (ca. AD 6-100)</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3200" spc="-1" strike="noStrike">
                <a:solidFill>
                  <a:srgbClr val="000000"/>
                </a:solidFill>
                <a:latin typeface="Arial"/>
              </a:rPr>
              <a:t>Student:</a:t>
            </a:r>
            <a:r>
              <a:rPr b="1" lang="en-US" sz="3200" spc="-1" strike="noStrike">
                <a:solidFill>
                  <a:srgbClr val="f10d0c"/>
                </a:solidFill>
                <a:latin typeface="Arial"/>
              </a:rPr>
              <a:t> </a:t>
            </a:r>
            <a:r>
              <a:rPr b="1" lang="en-US" sz="3200" spc="-1" strike="noStrike" u="sng">
                <a:solidFill>
                  <a:srgbClr val="f10d0c"/>
                </a:solidFill>
                <a:uFillTx/>
                <a:latin typeface="Arial"/>
              </a:rPr>
              <a:t>Ignatius</a:t>
            </a:r>
            <a:r>
              <a:rPr b="0" lang="en-US" sz="3200" spc="-1" strike="noStrike">
                <a:latin typeface="Arial"/>
              </a:rPr>
              <a:t> (ca. AD 35-117)</a:t>
            </a:r>
            <a:br/>
            <a:r>
              <a:rPr b="0" lang="en-US" sz="3200" spc="-1" strike="noStrike">
                <a:latin typeface="Arial"/>
              </a:rPr>
              <a:t>Bishop at Antioch(modern Turkey)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Ignatius quoted (or alluded to) 7 to 16 NT books,</a:t>
            </a:r>
            <a:br/>
            <a:r>
              <a:rPr b="0" lang="en-US" sz="3200" spc="-1" strike="noStrike">
                <a:latin typeface="Arial"/>
              </a:rPr>
              <a:t>including Matt, John, Luke, most Paul’s books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Ignatius’ writings – show that he kept in contact with </a:t>
            </a:r>
            <a:br/>
            <a:r>
              <a:rPr b="0" lang="en-US" sz="3200" spc="-1" strike="noStrike">
                <a:latin typeface="Arial"/>
              </a:rPr>
              <a:t>the apostles.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He wrote as if the scripture we have today was </a:t>
            </a:r>
            <a:br/>
            <a:r>
              <a:rPr b="0" lang="en-US" sz="3200" spc="-1" strike="noStrike">
                <a:latin typeface="Arial"/>
              </a:rPr>
              <a:t>readily available for his readers to reference</a:t>
            </a:r>
            <a:endParaRPr b="0" lang="en-US" sz="3200" spc="-1" strike="noStrike">
              <a:latin typeface="Arial"/>
            </a:endParaRPr>
          </a:p>
        </p:txBody>
      </p:sp>
      <p:pic>
        <p:nvPicPr>
          <p:cNvPr id="163" name="" descr=""/>
          <p:cNvPicPr/>
          <p:nvPr/>
        </p:nvPicPr>
        <p:blipFill>
          <a:blip r:embed="rId1"/>
          <a:stretch/>
        </p:blipFill>
        <p:spPr>
          <a:xfrm>
            <a:off x="6629400" y="1622160"/>
            <a:ext cx="3448800" cy="40460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5291</TotalTime>
  <Application>LibreOffice/7.3.1.3$Windows_X86_64 LibreOffice_project/a69ca51ded25f3eefd52d7bf9a5fad8c90b87951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2022-06-02T18:24:30Z</dcterms:modified>
  <cp:revision>253</cp:revision>
  <dc:subject/>
  <dc:title/>
</cp:coreProperties>
</file>

<file path=docProps/custom.xml><?xml version="1.0" encoding="utf-8"?>
<Properties xmlns="http://schemas.openxmlformats.org/officeDocument/2006/custom-properties" xmlns:vt="http://schemas.openxmlformats.org/officeDocument/2006/docPropsVTypes"/>
</file>